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63" r:id="rId4"/>
    <p:sldId id="264" r:id="rId5"/>
    <p:sldId id="265" r:id="rId6"/>
    <p:sldId id="266" r:id="rId7"/>
    <p:sldId id="280" r:id="rId8"/>
    <p:sldId id="281" r:id="rId9"/>
    <p:sldId id="282" r:id="rId10"/>
    <p:sldId id="284" r:id="rId11"/>
    <p:sldId id="285" r:id="rId12"/>
    <p:sldId id="268" r:id="rId13"/>
    <p:sldId id="260" r:id="rId14"/>
    <p:sldId id="269" r:id="rId15"/>
    <p:sldId id="270" r:id="rId16"/>
    <p:sldId id="271" r:id="rId17"/>
    <p:sldId id="272" r:id="rId18"/>
    <p:sldId id="273" r:id="rId19"/>
    <p:sldId id="274" r:id="rId20"/>
    <p:sldId id="275" r:id="rId21"/>
    <p:sldId id="276" r:id="rId22"/>
    <p:sldId id="277" r:id="rId23"/>
    <p:sldId id="278" r:id="rId24"/>
    <p:sldId id="258" r:id="rId25"/>
    <p:sldId id="262" r:id="rId26"/>
    <p:sldId id="279" r:id="rId27"/>
    <p:sldId id="259" r:id="rId28"/>
    <p:sldId id="261" r:id="rId29"/>
    <p:sldId id="286" r:id="rId30"/>
    <p:sldId id="287" r:id="rId31"/>
    <p:sldId id="291" r:id="rId32"/>
    <p:sldId id="288" r:id="rId33"/>
    <p:sldId id="289" r:id="rId34"/>
    <p:sldId id="290" r:id="rId3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83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处理人数</c:v>
                </c:pt>
              </c:strCache>
            </c:strRef>
          </c:tx>
          <c:cat>
            <c:strRef>
              <c:f>Sheet1!$A$2:$A$3</c:f>
              <c:strCache>
                <c:ptCount val="2"/>
                <c:pt idx="1">
                  <c:v>受到党纪政纪处分</c:v>
                </c:pt>
              </c:strCache>
            </c:strRef>
          </c:cat>
          <c:val>
            <c:numRef>
              <c:f>Sheet1!$B$2:$B$3</c:f>
              <c:numCache>
                <c:formatCode>General</c:formatCode>
                <c:ptCount val="2"/>
                <c:pt idx="0">
                  <c:v>55289</c:v>
                </c:pt>
                <c:pt idx="1">
                  <c:v>83578</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查处案件</c:v>
                </c:pt>
              </c:strCache>
            </c:strRef>
          </c:tx>
          <c:dPt>
            <c:idx val="0"/>
            <c:bubble3D val="0"/>
            <c:explosion val="3"/>
          </c:dPt>
          <c:dPt>
            <c:idx val="1"/>
            <c:bubble3D val="0"/>
            <c:explosion val="7"/>
          </c:dPt>
          <c:dPt>
            <c:idx val="2"/>
            <c:bubble3D val="0"/>
            <c:explosion val="7"/>
          </c:dPt>
          <c:dPt>
            <c:idx val="3"/>
            <c:bubble3D val="0"/>
            <c:explosion val="10"/>
          </c:dPt>
          <c:dPt>
            <c:idx val="4"/>
            <c:bubble3D val="0"/>
            <c:explosion val="9"/>
          </c:dPt>
          <c:dPt>
            <c:idx val="5"/>
            <c:bubble3D val="0"/>
            <c:explosion val="5"/>
          </c:dPt>
          <c:cat>
            <c:strRef>
              <c:f>Sheet1!$A$2:$A$7</c:f>
              <c:strCache>
                <c:ptCount val="6"/>
                <c:pt idx="0">
                  <c:v>违规配备使用公务用车</c:v>
                </c:pt>
                <c:pt idx="1">
                  <c:v>大办婚丧喜庆</c:v>
                </c:pt>
                <c:pt idx="2">
                  <c:v>违规公款吃喝</c:v>
                </c:pt>
                <c:pt idx="3">
                  <c:v>违规收送礼品礼金</c:v>
                </c:pt>
                <c:pt idx="4">
                  <c:v>公款国内旅游</c:v>
                </c:pt>
                <c:pt idx="5">
                  <c:v>楼堂馆所违规问题</c:v>
                </c:pt>
              </c:strCache>
            </c:strRef>
          </c:cat>
          <c:val>
            <c:numRef>
              <c:f>Sheet1!$B$2:$B$7</c:f>
              <c:numCache>
                <c:formatCode>General</c:formatCode>
                <c:ptCount val="6"/>
                <c:pt idx="0">
                  <c:v>20295</c:v>
                </c:pt>
                <c:pt idx="1">
                  <c:v>8662</c:v>
                </c:pt>
                <c:pt idx="2">
                  <c:v>5305</c:v>
                </c:pt>
                <c:pt idx="3">
                  <c:v>4790</c:v>
                </c:pt>
                <c:pt idx="4">
                  <c:v>2846</c:v>
                </c:pt>
                <c:pt idx="5">
                  <c:v>839</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查处人员级别</c:v>
                </c:pt>
              </c:strCache>
            </c:strRef>
          </c:tx>
          <c:invertIfNegative val="0"/>
          <c:dPt>
            <c:idx val="0"/>
            <c:invertIfNegative val="0"/>
            <c:bubble3D val="0"/>
            <c:explosion val="3"/>
          </c:dPt>
          <c:dPt>
            <c:idx val="1"/>
            <c:invertIfNegative val="0"/>
            <c:bubble3D val="0"/>
            <c:explosion val="7"/>
          </c:dPt>
          <c:dPt>
            <c:idx val="2"/>
            <c:invertIfNegative val="0"/>
            <c:bubble3D val="0"/>
            <c:explosion val="7"/>
          </c:dPt>
          <c:dPt>
            <c:idx val="3"/>
            <c:invertIfNegative val="0"/>
            <c:bubble3D val="0"/>
            <c:explosion val="10"/>
          </c:dPt>
          <c:dPt>
            <c:idx val="4"/>
            <c:invertIfNegative val="0"/>
            <c:bubble3D val="0"/>
            <c:explosion val="9"/>
          </c:dPt>
          <c:dPt>
            <c:idx val="5"/>
            <c:invertIfNegative val="0"/>
            <c:bubble3D val="0"/>
            <c:explosion val="5"/>
          </c:dPt>
          <c:cat>
            <c:strRef>
              <c:f>Sheet1!$A$2:$A$5</c:f>
              <c:strCache>
                <c:ptCount val="4"/>
                <c:pt idx="0">
                  <c:v>省部级
7人</c:v>
                </c:pt>
                <c:pt idx="1">
                  <c:v>地厅级
678人</c:v>
                </c:pt>
                <c:pt idx="2">
                  <c:v>县处级
7389人</c:v>
                </c:pt>
                <c:pt idx="3">
                  <c:v>乡科级
130793人</c:v>
                </c:pt>
              </c:strCache>
            </c:strRef>
          </c:cat>
          <c:val>
            <c:numRef>
              <c:f>Sheet1!$B$2:$B$5</c:f>
              <c:numCache>
                <c:formatCode>General</c:formatCode>
                <c:ptCount val="4"/>
                <c:pt idx="0">
                  <c:v>7</c:v>
                </c:pt>
                <c:pt idx="1">
                  <c:v>678</c:v>
                </c:pt>
                <c:pt idx="2">
                  <c:v>7389</c:v>
                </c:pt>
                <c:pt idx="3">
                  <c:v>130793</c:v>
                </c:pt>
              </c:numCache>
            </c:numRef>
          </c:val>
        </c:ser>
        <c:dLbls>
          <c:showLegendKey val="0"/>
          <c:showVal val="0"/>
          <c:showCatName val="0"/>
          <c:showSerName val="0"/>
          <c:showPercent val="0"/>
          <c:showBubbleSize val="0"/>
        </c:dLbls>
        <c:gapWidth val="100"/>
        <c:axId val="129983616"/>
        <c:axId val="129985152"/>
      </c:barChart>
      <c:catAx>
        <c:axId val="129983616"/>
        <c:scaling>
          <c:orientation val="minMax"/>
        </c:scaling>
        <c:delete val="0"/>
        <c:axPos val="b"/>
        <c:majorTickMark val="out"/>
        <c:minorTickMark val="none"/>
        <c:tickLblPos val="nextTo"/>
        <c:crossAx val="129985152"/>
        <c:crosses val="autoZero"/>
        <c:auto val="1"/>
        <c:lblAlgn val="ctr"/>
        <c:lblOffset val="100"/>
        <c:noMultiLvlLbl val="0"/>
      </c:catAx>
      <c:valAx>
        <c:axId val="129985152"/>
        <c:scaling>
          <c:logBase val="10"/>
          <c:orientation val="minMax"/>
        </c:scaling>
        <c:delete val="1"/>
        <c:axPos val="l"/>
        <c:majorGridlines/>
        <c:numFmt formatCode="General" sourceLinked="1"/>
        <c:majorTickMark val="out"/>
        <c:minorTickMark val="none"/>
        <c:tickLblPos val="nextTo"/>
        <c:crossAx val="12998361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7B0C5-FD6A-49D7-92C0-61B04227A3DA}" type="datetimeFigureOut">
              <a:rPr lang="zh-CN" altLang="en-US" smtClean="0"/>
              <a:t>2015/12/15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538E6C-4FB0-4149-9A00-7B041B5D0B2F}" type="slidenum">
              <a:rPr lang="zh-CN" altLang="en-US" smtClean="0"/>
              <a:t>‹#›</a:t>
            </a:fld>
            <a:endParaRPr lang="zh-CN" altLang="en-US"/>
          </a:p>
        </p:txBody>
      </p:sp>
    </p:spTree>
    <p:extLst>
      <p:ext uri="{BB962C8B-B14F-4D97-AF65-F5344CB8AC3E}">
        <p14:creationId xmlns:p14="http://schemas.microsoft.com/office/powerpoint/2010/main" val="3287233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A0C6980-338E-47CB-AD73-43414F20478F}" type="datetime1">
              <a:rPr lang="zh-CN" altLang="en-US" smtClean="0"/>
              <a:t>2015/12/15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63737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56033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2D3F5A4-FAB7-45A5-B224-D07DC5F7C718}" type="datetime1">
              <a:rPr lang="zh-CN" altLang="en-US" smtClean="0"/>
              <a:t>2015/12/15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233573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F1A1690-B532-4552-8CCC-F23E216710A3}" type="datetime1">
              <a:rPr lang="zh-CN" altLang="en-US" smtClean="0"/>
              <a:t>2015/12/15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3077484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571E367-FDAC-47B0-9B02-6D6BC47FBA7D}" type="datetime1">
              <a:rPr lang="zh-CN" altLang="en-US" smtClean="0"/>
              <a:t>2015/12/15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130916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A4B8EDE-A5E7-4374-8D9D-E4E2B8E4BA81}" type="datetime1">
              <a:rPr lang="zh-CN" altLang="en-US" smtClean="0"/>
              <a:t>2015/12/15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200198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1F972AA-E258-417A-B459-D733C20C3422}" type="datetime1">
              <a:rPr lang="zh-CN" altLang="en-US" smtClean="0"/>
              <a:t>2015/12/15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182611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704077-6B8E-4EE0-99A6-1F5624F20B71}" type="datetime1">
              <a:rPr lang="zh-CN" altLang="en-US" smtClean="0"/>
              <a:t>2015/12/15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2660377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98F6F25-27A9-4F1A-A8D3-5E07B359702D}" type="datetime1">
              <a:rPr lang="zh-CN" altLang="en-US" smtClean="0"/>
              <a:t>2015/12/15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2437526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2CD7EF-6E44-49BA-991E-625934BD55A3}" type="datetime1">
              <a:rPr lang="zh-CN" altLang="en-US" smtClean="0"/>
              <a:t>2015/12/15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2502471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08693A-6E6B-47CE-8BE0-C08C82F516B6}" type="datetime1">
              <a:rPr lang="zh-CN" altLang="en-US" smtClean="0"/>
              <a:t>2015/12/15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289024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4A2DD-B157-40D2-8C3D-9856ED076062}" type="datetime1">
              <a:rPr lang="zh-CN" altLang="en-US" smtClean="0"/>
              <a:t>2015/12/15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FEC58-FBAD-4BB0-84CE-69D3D55C098C}" type="slidenum">
              <a:rPr lang="zh-CN" altLang="en-US" smtClean="0"/>
              <a:t>‹#›</a:t>
            </a:fld>
            <a:endParaRPr lang="zh-CN" altLang="en-US"/>
          </a:p>
        </p:txBody>
      </p:sp>
    </p:spTree>
    <p:extLst>
      <p:ext uri="{BB962C8B-B14F-4D97-AF65-F5344CB8AC3E}">
        <p14:creationId xmlns:p14="http://schemas.microsoft.com/office/powerpoint/2010/main" val="3879314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b="1" dirty="0" smtClean="0">
                <a:solidFill>
                  <a:srgbClr val="FF0000"/>
                </a:solidFill>
                <a:latin typeface="Arial Unicode MS" panose="020B0604020202020204" pitchFamily="34" charset="-122"/>
                <a:ea typeface="Arial Unicode MS" panose="020B0604020202020204" pitchFamily="34" charset="-122"/>
                <a:cs typeface="Arial Unicode MS" panose="020B0604020202020204" pitchFamily="34" charset="-122"/>
              </a:rPr>
              <a:t>经济学院党风廉政建设推进会</a:t>
            </a:r>
            <a:endParaRPr lang="zh-CN" altLang="en-US" b="1" dirty="0">
              <a:solidFill>
                <a:srgbClr val="FF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 name="副标题 2"/>
          <p:cNvSpPr>
            <a:spLocks noGrp="1"/>
          </p:cNvSpPr>
          <p:nvPr>
            <p:ph type="subTitle" idx="1"/>
          </p:nvPr>
        </p:nvSpPr>
        <p:spPr/>
        <p:txBody>
          <a:bodyPr/>
          <a:lstStyle/>
          <a:p>
            <a:r>
              <a:rPr lang="zh-CN" altLang="en-US" b="1"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张正平</a:t>
            </a:r>
            <a:endParaRPr lang="en-US" altLang="zh-CN" b="1"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endParaRPr>
          </a:p>
          <a:p>
            <a:r>
              <a:rPr lang="en-US" altLang="zh-CN" b="1"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2015-12-16</a:t>
            </a:r>
            <a:endParaRPr lang="zh-CN" altLang="en-US" b="1"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 name="日期占位符 3"/>
          <p:cNvSpPr>
            <a:spLocks noGrp="1"/>
          </p:cNvSpPr>
          <p:nvPr>
            <p:ph type="dt" sz="half" idx="10"/>
          </p:nvPr>
        </p:nvSpPr>
        <p:spPr/>
        <p:txBody>
          <a:bodyPr/>
          <a:lstStyle/>
          <a:p>
            <a:fld id="{F747623C-968C-4D91-A6EC-6D00404B4CAA}"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a:t>
            </a:fld>
            <a:endParaRPr lang="zh-CN" altLang="en-US"/>
          </a:p>
        </p:txBody>
      </p:sp>
    </p:spTree>
    <p:extLst>
      <p:ext uri="{BB962C8B-B14F-4D97-AF65-F5344CB8AC3E}">
        <p14:creationId xmlns:p14="http://schemas.microsoft.com/office/powerpoint/2010/main" val="193395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t>主要内容</a:t>
            </a:r>
            <a:endParaRPr lang="zh-CN" altLang="en-US" b="1" dirty="0"/>
          </a:p>
        </p:txBody>
      </p:sp>
      <p:sp>
        <p:nvSpPr>
          <p:cNvPr id="3" name="内容占位符 2"/>
          <p:cNvSpPr>
            <a:spLocks noGrp="1"/>
          </p:cNvSpPr>
          <p:nvPr>
            <p:ph idx="1"/>
          </p:nvPr>
        </p:nvSpPr>
        <p:spPr>
          <a:xfrm>
            <a:off x="457200" y="1772816"/>
            <a:ext cx="8229600" cy="4353347"/>
          </a:xfrm>
        </p:spPr>
        <p:txBody>
          <a:bodyPr/>
          <a:lstStyle/>
          <a:p>
            <a:pPr>
              <a:lnSpc>
                <a:spcPct val="150000"/>
              </a:lnSpc>
            </a:pPr>
            <a:r>
              <a:rPr lang="zh-CN" altLang="en-US" b="1" dirty="0" smtClean="0"/>
              <a:t>一、八</a:t>
            </a:r>
            <a:r>
              <a:rPr lang="zh-CN" altLang="en-US" b="1" dirty="0"/>
              <a:t>项规定</a:t>
            </a:r>
            <a:r>
              <a:rPr lang="en-US" altLang="zh-CN" b="1" dirty="0"/>
              <a:t>3</a:t>
            </a:r>
            <a:r>
              <a:rPr lang="zh-CN" altLang="en-US" b="1" dirty="0"/>
              <a:t>年</a:t>
            </a:r>
            <a:r>
              <a:rPr lang="zh-CN" altLang="en-US" b="1" dirty="0" smtClean="0"/>
              <a:t>来的查处情况</a:t>
            </a:r>
            <a:endParaRPr lang="en-US" altLang="zh-CN" b="1" dirty="0" smtClean="0"/>
          </a:p>
          <a:p>
            <a:pPr>
              <a:lnSpc>
                <a:spcPct val="150000"/>
              </a:lnSpc>
            </a:pPr>
            <a:r>
              <a:rPr lang="zh-CN" altLang="en-US" b="1" dirty="0" smtClean="0"/>
              <a:t>二、高校</a:t>
            </a:r>
            <a:r>
              <a:rPr lang="zh-CN" altLang="en-US" b="1" dirty="0"/>
              <a:t>科研经费腐败典型案例</a:t>
            </a:r>
            <a:endParaRPr lang="zh-CN" altLang="en-US" dirty="0"/>
          </a:p>
          <a:p>
            <a:pPr>
              <a:lnSpc>
                <a:spcPct val="150000"/>
              </a:lnSpc>
            </a:pPr>
            <a:r>
              <a:rPr lang="zh-CN" altLang="en-US" b="1" dirty="0" smtClean="0"/>
              <a:t>三、学习</a:t>
            </a:r>
            <a:r>
              <a:rPr lang="en-US" altLang="zh-CN" b="1" dirty="0" smtClean="0"/>
              <a:t>《</a:t>
            </a:r>
            <a:r>
              <a:rPr lang="zh-CN" altLang="zh-CN" b="1" dirty="0" smtClean="0"/>
              <a:t>中国共产党廉洁自律准则</a:t>
            </a:r>
            <a:r>
              <a:rPr lang="en-US" altLang="zh-CN" b="1" dirty="0" smtClean="0"/>
              <a:t>》</a:t>
            </a:r>
          </a:p>
          <a:p>
            <a:pPr>
              <a:lnSpc>
                <a:spcPct val="150000"/>
              </a:lnSpc>
            </a:pPr>
            <a:r>
              <a:rPr lang="zh-CN" altLang="en-US" b="1" dirty="0" smtClean="0"/>
              <a:t>四、学习</a:t>
            </a:r>
            <a:r>
              <a:rPr lang="zh-CN" altLang="zh-CN" b="1" dirty="0" smtClean="0"/>
              <a:t>《中国共产党纪律处分条例》</a:t>
            </a:r>
            <a:endParaRPr lang="en-US" altLang="zh-CN" b="1" dirty="0" smtClean="0"/>
          </a:p>
        </p:txBody>
      </p:sp>
      <p:sp>
        <p:nvSpPr>
          <p:cNvPr id="4" name="日期占位符 3"/>
          <p:cNvSpPr>
            <a:spLocks noGrp="1"/>
          </p:cNvSpPr>
          <p:nvPr>
            <p:ph type="dt" sz="half" idx="10"/>
          </p:nvPr>
        </p:nvSpPr>
        <p:spPr/>
        <p:txBody>
          <a:bodyPr/>
          <a:lstStyle/>
          <a:p>
            <a:fld id="{84B83293-2053-424C-A4E2-985AF040A33E}"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a:t>
            </a:fld>
            <a:endParaRPr lang="zh-CN" altLang="en-US"/>
          </a:p>
        </p:txBody>
      </p:sp>
    </p:spTree>
    <p:extLst>
      <p:ext uri="{BB962C8B-B14F-4D97-AF65-F5344CB8AC3E}">
        <p14:creationId xmlns:p14="http://schemas.microsoft.com/office/powerpoint/2010/main" val="1902390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dirty="0" smtClean="0"/>
              <a:t>一、八</a:t>
            </a:r>
            <a:r>
              <a:rPr lang="zh-CN" altLang="en-US" b="1" dirty="0"/>
              <a:t>项规定</a:t>
            </a:r>
            <a:r>
              <a:rPr lang="en-US" altLang="zh-CN" b="1" dirty="0"/>
              <a:t>3</a:t>
            </a:r>
            <a:r>
              <a:rPr lang="zh-CN" altLang="en-US" b="1" dirty="0"/>
              <a:t>年来的查处</a:t>
            </a:r>
            <a:r>
              <a:rPr lang="zh-CN" altLang="en-US" b="1" dirty="0" smtClean="0"/>
              <a:t>情况</a:t>
            </a:r>
            <a:endParaRPr lang="zh-CN" altLang="en-US" dirty="0"/>
          </a:p>
        </p:txBody>
      </p:sp>
      <p:sp>
        <p:nvSpPr>
          <p:cNvPr id="5" name="内容占位符 3"/>
          <p:cNvSpPr txBox="1">
            <a:spLocks/>
          </p:cNvSpPr>
          <p:nvPr/>
        </p:nvSpPr>
        <p:spPr>
          <a:xfrm>
            <a:off x="323528" y="1412776"/>
            <a:ext cx="8362950" cy="2376264"/>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lgn="ctr">
              <a:spcAft>
                <a:spcPts val="1200"/>
              </a:spcAft>
            </a:pPr>
            <a:r>
              <a:rPr lang="zh-CN" altLang="en-US" sz="2400" b="1" dirty="0" smtClean="0"/>
              <a:t>查处的案件数和人数</a:t>
            </a:r>
            <a:endParaRPr lang="en-US" altLang="zh-CN" sz="2400" b="1" dirty="0" smtClean="0"/>
          </a:p>
          <a:p>
            <a:pPr lvl="2">
              <a:spcAft>
                <a:spcPts val="1200"/>
              </a:spcAft>
            </a:pPr>
            <a:r>
              <a:rPr lang="zh-CN" altLang="zh-CN" sz="2400" dirty="0" smtClean="0"/>
              <a:t>全国已累计查处违反八项规定问题</a:t>
            </a:r>
            <a:r>
              <a:rPr lang="en-US" altLang="zh-CN" sz="2400" dirty="0" smtClean="0"/>
              <a:t>104934</a:t>
            </a:r>
            <a:r>
              <a:rPr lang="zh-CN" altLang="zh-CN" sz="2400" dirty="0" smtClean="0"/>
              <a:t>起</a:t>
            </a:r>
            <a:r>
              <a:rPr lang="zh-CN" altLang="en-US" sz="2400" dirty="0" smtClean="0"/>
              <a:t>。</a:t>
            </a:r>
            <a:endParaRPr lang="en-US" altLang="zh-CN" sz="2400" dirty="0" smtClean="0"/>
          </a:p>
          <a:p>
            <a:pPr lvl="2">
              <a:spcAft>
                <a:spcPts val="1200"/>
              </a:spcAft>
            </a:pPr>
            <a:r>
              <a:rPr lang="zh-CN" altLang="zh-CN" sz="2400" dirty="0" smtClean="0"/>
              <a:t>处理人数</a:t>
            </a:r>
            <a:r>
              <a:rPr lang="en-US" altLang="zh-CN" sz="2400" dirty="0" smtClean="0"/>
              <a:t>138867</a:t>
            </a:r>
            <a:r>
              <a:rPr lang="zh-CN" altLang="zh-CN" sz="2400" dirty="0" smtClean="0"/>
              <a:t>人，其中</a:t>
            </a:r>
            <a:r>
              <a:rPr lang="en-US" altLang="zh-CN" sz="2400" dirty="0" smtClean="0"/>
              <a:t>55289</a:t>
            </a:r>
            <a:r>
              <a:rPr lang="zh-CN" altLang="zh-CN" sz="2400" dirty="0" smtClean="0"/>
              <a:t>人受到党纪政纪处分。</a:t>
            </a:r>
            <a:endParaRPr lang="zh-CN" altLang="en-US" sz="2400" dirty="0"/>
          </a:p>
        </p:txBody>
      </p:sp>
      <p:graphicFrame>
        <p:nvGraphicFramePr>
          <p:cNvPr id="6" name="图表 5"/>
          <p:cNvGraphicFramePr/>
          <p:nvPr>
            <p:extLst>
              <p:ext uri="{D42A27DB-BD31-4B8C-83A1-F6EECF244321}">
                <p14:modId xmlns:p14="http://schemas.microsoft.com/office/powerpoint/2010/main" val="1885281359"/>
              </p:ext>
            </p:extLst>
          </p:nvPr>
        </p:nvGraphicFramePr>
        <p:xfrm>
          <a:off x="1872208" y="4166505"/>
          <a:ext cx="2880000" cy="18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线形标注 2 6"/>
          <p:cNvSpPr/>
          <p:nvPr/>
        </p:nvSpPr>
        <p:spPr>
          <a:xfrm>
            <a:off x="5400600" y="4149080"/>
            <a:ext cx="2016184" cy="701281"/>
          </a:xfrm>
          <a:prstGeom prst="borderCallout2">
            <a:avLst>
              <a:gd name="adj1" fmla="val 18750"/>
              <a:gd name="adj2" fmla="val -8333"/>
              <a:gd name="adj3" fmla="val 16230"/>
              <a:gd name="adj4" fmla="val -29155"/>
              <a:gd name="adj5" fmla="val 97383"/>
              <a:gd name="adj6" fmla="val -69453"/>
            </a:avLst>
          </a:prstGeom>
          <a:ln w="63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zh-CN" dirty="0">
                <a:solidFill>
                  <a:sysClr val="windowText" lastClr="000000"/>
                </a:solidFill>
              </a:rPr>
              <a:t>受到党纪政纪处分</a:t>
            </a:r>
            <a:r>
              <a:rPr lang="en-US" altLang="zh-CN" dirty="0">
                <a:solidFill>
                  <a:sysClr val="windowText" lastClr="000000"/>
                </a:solidFill>
              </a:rPr>
              <a:t>55289</a:t>
            </a:r>
            <a:r>
              <a:rPr lang="zh-CN" altLang="zh-CN" dirty="0">
                <a:solidFill>
                  <a:sysClr val="windowText" lastClr="000000"/>
                </a:solidFill>
              </a:rPr>
              <a:t>人</a:t>
            </a:r>
            <a:endParaRPr lang="zh-CN" altLang="en-US" dirty="0">
              <a:solidFill>
                <a:sysClr val="windowText" lastClr="000000"/>
              </a:solidFill>
            </a:endParaRPr>
          </a:p>
        </p:txBody>
      </p:sp>
      <p:sp>
        <p:nvSpPr>
          <p:cNvPr id="8" name="矩形 7"/>
          <p:cNvSpPr/>
          <p:nvPr/>
        </p:nvSpPr>
        <p:spPr>
          <a:xfrm>
            <a:off x="5383737" y="5301208"/>
            <a:ext cx="4572000" cy="523220"/>
          </a:xfrm>
          <a:prstGeom prst="rect">
            <a:avLst/>
          </a:prstGeom>
        </p:spPr>
        <p:txBody>
          <a:bodyPr>
            <a:spAutoFit/>
          </a:bodyPr>
          <a:lstStyle/>
          <a:p>
            <a:r>
              <a:rPr lang="zh-CN" altLang="zh-CN" sz="1400" dirty="0">
                <a:latin typeface="+mn-ea"/>
                <a:ea typeface="+mn-ea"/>
              </a:rPr>
              <a:t>数据来源：中央纪委网站</a:t>
            </a:r>
          </a:p>
          <a:p>
            <a:r>
              <a:rPr lang="zh-CN" altLang="zh-CN" sz="1400" dirty="0" smtClean="0">
                <a:latin typeface="+mn-ea"/>
                <a:ea typeface="+mn-ea"/>
              </a:rPr>
              <a:t>自</a:t>
            </a:r>
            <a:r>
              <a:rPr lang="en-US" altLang="zh-CN" sz="1400" dirty="0">
                <a:latin typeface="+mn-ea"/>
                <a:ea typeface="+mn-ea"/>
              </a:rPr>
              <a:t>2012</a:t>
            </a:r>
            <a:r>
              <a:rPr lang="zh-CN" altLang="zh-CN" sz="1400" dirty="0">
                <a:latin typeface="+mn-ea"/>
                <a:ea typeface="+mn-ea"/>
              </a:rPr>
              <a:t>年</a:t>
            </a:r>
            <a:r>
              <a:rPr lang="en-US" altLang="zh-CN" sz="1400" dirty="0">
                <a:latin typeface="+mn-ea"/>
                <a:ea typeface="+mn-ea"/>
              </a:rPr>
              <a:t>12</a:t>
            </a:r>
            <a:r>
              <a:rPr lang="zh-CN" altLang="zh-CN" sz="1400" dirty="0">
                <a:latin typeface="+mn-ea"/>
                <a:ea typeface="+mn-ea"/>
              </a:rPr>
              <a:t>月</a:t>
            </a:r>
            <a:r>
              <a:rPr lang="en-US" altLang="zh-CN" sz="1400" dirty="0">
                <a:latin typeface="+mn-ea"/>
                <a:ea typeface="+mn-ea"/>
              </a:rPr>
              <a:t>4</a:t>
            </a:r>
            <a:r>
              <a:rPr lang="zh-CN" altLang="zh-CN" sz="1400" dirty="0" smtClean="0">
                <a:latin typeface="+mn-ea"/>
                <a:ea typeface="+mn-ea"/>
              </a:rPr>
              <a:t>日至</a:t>
            </a:r>
            <a:r>
              <a:rPr lang="en-US" altLang="zh-CN" sz="1400" dirty="0">
                <a:latin typeface="+mn-ea"/>
                <a:ea typeface="+mn-ea"/>
              </a:rPr>
              <a:t>2015</a:t>
            </a:r>
            <a:r>
              <a:rPr lang="zh-CN" altLang="zh-CN" sz="1400" dirty="0">
                <a:latin typeface="+mn-ea"/>
                <a:ea typeface="+mn-ea"/>
              </a:rPr>
              <a:t>年</a:t>
            </a:r>
            <a:r>
              <a:rPr lang="en-US" altLang="zh-CN" sz="1400" dirty="0">
                <a:latin typeface="+mn-ea"/>
                <a:ea typeface="+mn-ea"/>
              </a:rPr>
              <a:t>10</a:t>
            </a:r>
            <a:r>
              <a:rPr lang="zh-CN" altLang="zh-CN" sz="1400" dirty="0">
                <a:latin typeface="+mn-ea"/>
                <a:ea typeface="+mn-ea"/>
              </a:rPr>
              <a:t>月</a:t>
            </a:r>
            <a:r>
              <a:rPr lang="en-US" altLang="zh-CN" sz="1400" dirty="0">
                <a:latin typeface="+mn-ea"/>
                <a:ea typeface="+mn-ea"/>
              </a:rPr>
              <a:t>31</a:t>
            </a:r>
            <a:r>
              <a:rPr lang="zh-CN" altLang="zh-CN" sz="1400" dirty="0">
                <a:latin typeface="+mn-ea"/>
                <a:ea typeface="+mn-ea"/>
              </a:rPr>
              <a:t>日</a:t>
            </a:r>
            <a:endParaRPr lang="zh-CN" altLang="en-US" sz="1400" dirty="0">
              <a:latin typeface="+mn-ea"/>
              <a:ea typeface="+mn-ea"/>
            </a:endParaRPr>
          </a:p>
        </p:txBody>
      </p:sp>
      <p:sp>
        <p:nvSpPr>
          <p:cNvPr id="9" name="日期占位符 8"/>
          <p:cNvSpPr>
            <a:spLocks noGrp="1"/>
          </p:cNvSpPr>
          <p:nvPr>
            <p:ph type="dt" sz="half" idx="10"/>
          </p:nvPr>
        </p:nvSpPr>
        <p:spPr/>
        <p:txBody>
          <a:bodyPr/>
          <a:lstStyle/>
          <a:p>
            <a:fld id="{2794871E-D6D3-469C-8C61-C7E7681E54AF}" type="datetime1">
              <a:rPr lang="zh-CN" altLang="en-US" smtClean="0"/>
              <a:t>2015/12/15</a:t>
            </a:fld>
            <a:endParaRPr lang="zh-CN" altLang="en-US"/>
          </a:p>
        </p:txBody>
      </p:sp>
      <p:sp>
        <p:nvSpPr>
          <p:cNvPr id="11" name="灯片编号占位符 10"/>
          <p:cNvSpPr>
            <a:spLocks noGrp="1"/>
          </p:cNvSpPr>
          <p:nvPr>
            <p:ph type="sldNum" sz="quarter" idx="12"/>
          </p:nvPr>
        </p:nvSpPr>
        <p:spPr/>
        <p:txBody>
          <a:bodyPr/>
          <a:lstStyle/>
          <a:p>
            <a:fld id="{E56FEC58-FBAD-4BB0-84CE-69D3D55C098C}" type="slidenum">
              <a:rPr lang="zh-CN" altLang="en-US" smtClean="0"/>
              <a:t>3</a:t>
            </a:fld>
            <a:endParaRPr lang="zh-CN" altLang="en-US"/>
          </a:p>
        </p:txBody>
      </p:sp>
    </p:spTree>
    <p:extLst>
      <p:ext uri="{BB962C8B-B14F-4D97-AF65-F5344CB8AC3E}">
        <p14:creationId xmlns:p14="http://schemas.microsoft.com/office/powerpoint/2010/main" val="2571418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1"/>
          <p:cNvSpPr>
            <a:spLocks noGrp="1"/>
          </p:cNvSpPr>
          <p:nvPr>
            <p:ph type="sldNum" sz="quarter" idx="4294967295"/>
          </p:nvPr>
        </p:nvSpPr>
        <p:spPr>
          <a:xfrm>
            <a:off x="7012654" y="5823576"/>
            <a:ext cx="2133600" cy="476250"/>
          </a:xfrm>
          <a:prstGeom prst="rect">
            <a:avLst/>
          </a:prstGeom>
        </p:spPr>
        <p:txBody>
          <a:bodyPr/>
          <a:lstStyle/>
          <a:p>
            <a:pPr>
              <a:defRPr/>
            </a:pPr>
            <a:r>
              <a:rPr lang="zh-CN" altLang="en-US" dirty="0" smtClean="0"/>
              <a:t>纪委办公室</a:t>
            </a:r>
            <a:endParaRPr lang="en-US" altLang="zh-CN" dirty="0"/>
          </a:p>
        </p:txBody>
      </p:sp>
      <p:sp>
        <p:nvSpPr>
          <p:cNvPr id="5" name="内容占位符 3"/>
          <p:cNvSpPr>
            <a:spLocks noGrp="1"/>
          </p:cNvSpPr>
          <p:nvPr>
            <p:ph idx="10"/>
          </p:nvPr>
        </p:nvSpPr>
        <p:spPr>
          <a:xfrm>
            <a:off x="410670" y="836712"/>
            <a:ext cx="7403426" cy="1008112"/>
          </a:xfrm>
        </p:spPr>
        <p:txBody>
          <a:bodyPr/>
          <a:lstStyle/>
          <a:p>
            <a:pPr lvl="1" algn="ctr">
              <a:spcAft>
                <a:spcPts val="1200"/>
              </a:spcAft>
            </a:pPr>
            <a:r>
              <a:rPr lang="zh-CN" altLang="zh-CN" sz="2400" b="1" dirty="0" smtClean="0"/>
              <a:t>查处</a:t>
            </a:r>
            <a:r>
              <a:rPr lang="zh-CN" altLang="zh-CN" sz="2400" b="1" dirty="0"/>
              <a:t>案件的种类和</a:t>
            </a:r>
            <a:r>
              <a:rPr lang="zh-CN" altLang="zh-CN" sz="2400" b="1" dirty="0" smtClean="0"/>
              <a:t>数量</a:t>
            </a:r>
            <a:endParaRPr lang="en-US" altLang="zh-CN" sz="2400" b="1" dirty="0" smtClean="0"/>
          </a:p>
        </p:txBody>
      </p:sp>
      <p:graphicFrame>
        <p:nvGraphicFramePr>
          <p:cNvPr id="6" name="图表 5"/>
          <p:cNvGraphicFramePr/>
          <p:nvPr>
            <p:extLst>
              <p:ext uri="{D42A27DB-BD31-4B8C-83A1-F6EECF244321}">
                <p14:modId xmlns:p14="http://schemas.microsoft.com/office/powerpoint/2010/main" val="2298685893"/>
              </p:ext>
            </p:extLst>
          </p:nvPr>
        </p:nvGraphicFramePr>
        <p:xfrm>
          <a:off x="1858723" y="3222687"/>
          <a:ext cx="5239812" cy="2592328"/>
        </p:xfrm>
        <a:graphic>
          <a:graphicData uri="http://schemas.openxmlformats.org/drawingml/2006/chart">
            <c:chart xmlns:c="http://schemas.openxmlformats.org/drawingml/2006/chart" xmlns:r="http://schemas.openxmlformats.org/officeDocument/2006/relationships" r:id="rId2"/>
          </a:graphicData>
        </a:graphic>
      </p:graphicFrame>
      <p:sp>
        <p:nvSpPr>
          <p:cNvPr id="7" name="线形标注 2 6"/>
          <p:cNvSpPr/>
          <p:nvPr/>
        </p:nvSpPr>
        <p:spPr>
          <a:xfrm>
            <a:off x="6410096" y="4969678"/>
            <a:ext cx="2376000" cy="701281"/>
          </a:xfrm>
          <a:prstGeom prst="borderCallout2">
            <a:avLst>
              <a:gd name="adj1" fmla="val 18750"/>
              <a:gd name="adj2" fmla="val -8333"/>
              <a:gd name="adj3" fmla="val 20369"/>
              <a:gd name="adj4" fmla="val -22244"/>
              <a:gd name="adj5" fmla="val -86818"/>
              <a:gd name="adj6" fmla="val -45266"/>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pc="-100" dirty="0">
                <a:solidFill>
                  <a:sysClr val="windowText" lastClr="000000"/>
                </a:solidFill>
              </a:rPr>
              <a:t>违规配备使用公务用车</a:t>
            </a:r>
            <a:endParaRPr lang="en-US" altLang="zh-CN" spc="-100" dirty="0">
              <a:solidFill>
                <a:sysClr val="windowText" lastClr="000000"/>
              </a:solidFill>
            </a:endParaRPr>
          </a:p>
          <a:p>
            <a:pPr algn="ctr"/>
            <a:r>
              <a:rPr lang="en-US" altLang="zh-CN" spc="-100" dirty="0">
                <a:solidFill>
                  <a:sysClr val="windowText" lastClr="000000"/>
                </a:solidFill>
              </a:rPr>
              <a:t>20295</a:t>
            </a:r>
            <a:r>
              <a:rPr lang="zh-CN" altLang="en-US" spc="-100" dirty="0">
                <a:solidFill>
                  <a:sysClr val="windowText" lastClr="000000"/>
                </a:solidFill>
              </a:rPr>
              <a:t>件</a:t>
            </a:r>
          </a:p>
        </p:txBody>
      </p:sp>
      <p:sp>
        <p:nvSpPr>
          <p:cNvPr id="8" name="线形标注 2 7"/>
          <p:cNvSpPr/>
          <p:nvPr/>
        </p:nvSpPr>
        <p:spPr>
          <a:xfrm>
            <a:off x="1153416" y="5166903"/>
            <a:ext cx="1512000" cy="701281"/>
          </a:xfrm>
          <a:prstGeom prst="borderCallout2">
            <a:avLst>
              <a:gd name="adj1" fmla="val 24959"/>
              <a:gd name="adj2" fmla="val 105047"/>
              <a:gd name="adj3" fmla="val 24508"/>
              <a:gd name="adj4" fmla="val 116332"/>
              <a:gd name="adj5" fmla="val -55773"/>
              <a:gd name="adj6" fmla="val 161867"/>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pc="-100" dirty="0">
                <a:solidFill>
                  <a:sysClr val="windowText" lastClr="000000"/>
                </a:solidFill>
              </a:rPr>
              <a:t>大办婚丧喜庆</a:t>
            </a:r>
            <a:endParaRPr lang="en-US" altLang="zh-CN" spc="-100" dirty="0">
              <a:solidFill>
                <a:sysClr val="windowText" lastClr="000000"/>
              </a:solidFill>
            </a:endParaRPr>
          </a:p>
          <a:p>
            <a:pPr algn="ctr"/>
            <a:r>
              <a:rPr lang="en-US" altLang="zh-CN" spc="-100" dirty="0">
                <a:solidFill>
                  <a:sysClr val="windowText" lastClr="000000"/>
                </a:solidFill>
              </a:rPr>
              <a:t>8662</a:t>
            </a:r>
            <a:r>
              <a:rPr lang="zh-CN" altLang="en-US" spc="-100" dirty="0">
                <a:solidFill>
                  <a:sysClr val="windowText" lastClr="000000"/>
                </a:solidFill>
              </a:rPr>
              <a:t>件</a:t>
            </a:r>
          </a:p>
        </p:txBody>
      </p:sp>
      <p:sp>
        <p:nvSpPr>
          <p:cNvPr id="9" name="线形标注 2 8"/>
          <p:cNvSpPr/>
          <p:nvPr/>
        </p:nvSpPr>
        <p:spPr>
          <a:xfrm>
            <a:off x="433336" y="4163838"/>
            <a:ext cx="1512000" cy="701281"/>
          </a:xfrm>
          <a:prstGeom prst="borderCallout2">
            <a:avLst>
              <a:gd name="adj1" fmla="val 22889"/>
              <a:gd name="adj2" fmla="val 101752"/>
              <a:gd name="adj3" fmla="val 22439"/>
              <a:gd name="adj4" fmla="val 111874"/>
              <a:gd name="adj5" fmla="val 4248"/>
              <a:gd name="adj6" fmla="val 161350"/>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pc="-100" dirty="0">
                <a:solidFill>
                  <a:sysClr val="windowText" lastClr="000000"/>
                </a:solidFill>
              </a:rPr>
              <a:t>违规公款吃喝</a:t>
            </a:r>
            <a:endParaRPr lang="en-US" altLang="zh-CN" spc="-100" dirty="0">
              <a:solidFill>
                <a:sysClr val="windowText" lastClr="000000"/>
              </a:solidFill>
            </a:endParaRPr>
          </a:p>
          <a:p>
            <a:pPr algn="ctr"/>
            <a:r>
              <a:rPr lang="en-US" altLang="zh-CN" spc="-100" dirty="0">
                <a:solidFill>
                  <a:sysClr val="windowText" lastClr="000000"/>
                </a:solidFill>
              </a:rPr>
              <a:t>5305</a:t>
            </a:r>
            <a:r>
              <a:rPr lang="zh-CN" altLang="en-US" spc="-100" dirty="0">
                <a:solidFill>
                  <a:sysClr val="windowText" lastClr="000000"/>
                </a:solidFill>
              </a:rPr>
              <a:t>件</a:t>
            </a:r>
          </a:p>
        </p:txBody>
      </p:sp>
      <p:sp>
        <p:nvSpPr>
          <p:cNvPr id="10" name="线形标注 2 9"/>
          <p:cNvSpPr/>
          <p:nvPr/>
        </p:nvSpPr>
        <p:spPr>
          <a:xfrm>
            <a:off x="289152" y="2814941"/>
            <a:ext cx="1944000" cy="701281"/>
          </a:xfrm>
          <a:prstGeom prst="borderCallout2">
            <a:avLst>
              <a:gd name="adj1" fmla="val 20820"/>
              <a:gd name="adj2" fmla="val 103248"/>
              <a:gd name="adj3" fmla="val 20369"/>
              <a:gd name="adj4" fmla="val 115972"/>
              <a:gd name="adj5" fmla="val 128429"/>
              <a:gd name="adj6" fmla="val 162347"/>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pc="-100" dirty="0">
                <a:solidFill>
                  <a:sysClr val="windowText" lastClr="000000"/>
                </a:solidFill>
              </a:rPr>
              <a:t>违规收送礼品礼金</a:t>
            </a:r>
            <a:endParaRPr lang="en-US" altLang="zh-CN" spc="-100" dirty="0">
              <a:solidFill>
                <a:sysClr val="windowText" lastClr="000000"/>
              </a:solidFill>
            </a:endParaRPr>
          </a:p>
          <a:p>
            <a:pPr algn="ctr"/>
            <a:r>
              <a:rPr lang="en-US" altLang="zh-CN" spc="-100" dirty="0">
                <a:solidFill>
                  <a:sysClr val="windowText" lastClr="000000"/>
                </a:solidFill>
              </a:rPr>
              <a:t>4790</a:t>
            </a:r>
            <a:r>
              <a:rPr lang="zh-CN" altLang="en-US" spc="-100" dirty="0">
                <a:solidFill>
                  <a:sysClr val="windowText" lastClr="000000"/>
                </a:solidFill>
              </a:rPr>
              <a:t>件</a:t>
            </a:r>
          </a:p>
        </p:txBody>
      </p:sp>
      <p:sp>
        <p:nvSpPr>
          <p:cNvPr id="11" name="线形标注 2 10"/>
          <p:cNvSpPr/>
          <p:nvPr/>
        </p:nvSpPr>
        <p:spPr>
          <a:xfrm>
            <a:off x="5437912" y="2396189"/>
            <a:ext cx="1512000" cy="701281"/>
          </a:xfrm>
          <a:prstGeom prst="borderCallout2">
            <a:avLst>
              <a:gd name="adj1" fmla="val 37377"/>
              <a:gd name="adj2" fmla="val -8333"/>
              <a:gd name="adj3" fmla="val 38996"/>
              <a:gd name="adj4" fmla="val -24660"/>
              <a:gd name="adj5" fmla="val 165683"/>
              <a:gd name="adj6" fmla="val -95094"/>
            </a:avLst>
          </a:prstGeom>
          <a:ln w="63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pc="-100" dirty="0">
                <a:solidFill>
                  <a:sysClr val="windowText" lastClr="000000"/>
                </a:solidFill>
              </a:rPr>
              <a:t>公款国内旅游</a:t>
            </a:r>
            <a:endParaRPr lang="en-US" altLang="zh-CN" spc="-100" dirty="0">
              <a:solidFill>
                <a:sysClr val="windowText" lastClr="000000"/>
              </a:solidFill>
            </a:endParaRPr>
          </a:p>
          <a:p>
            <a:pPr algn="ctr"/>
            <a:r>
              <a:rPr lang="en-US" altLang="zh-CN" spc="-100" dirty="0">
                <a:solidFill>
                  <a:sysClr val="windowText" lastClr="000000"/>
                </a:solidFill>
              </a:rPr>
              <a:t>2846</a:t>
            </a:r>
            <a:r>
              <a:rPr lang="zh-CN" altLang="en-US" spc="-100" dirty="0">
                <a:solidFill>
                  <a:sysClr val="windowText" lastClr="000000"/>
                </a:solidFill>
              </a:rPr>
              <a:t>件</a:t>
            </a:r>
          </a:p>
        </p:txBody>
      </p:sp>
      <p:sp>
        <p:nvSpPr>
          <p:cNvPr id="12" name="线形标注 2 11"/>
          <p:cNvSpPr/>
          <p:nvPr/>
        </p:nvSpPr>
        <p:spPr>
          <a:xfrm>
            <a:off x="6842096" y="3150679"/>
            <a:ext cx="1944000" cy="701281"/>
          </a:xfrm>
          <a:prstGeom prst="borderCallout2">
            <a:avLst>
              <a:gd name="adj1" fmla="val 18750"/>
              <a:gd name="adj2" fmla="val -8333"/>
              <a:gd name="adj3" fmla="val 20369"/>
              <a:gd name="adj4" fmla="val -22244"/>
              <a:gd name="adj5" fmla="val 64269"/>
              <a:gd name="adj6" fmla="val -123522"/>
            </a:avLst>
          </a:prstGeom>
          <a:ln w="63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pc="-100" dirty="0">
                <a:solidFill>
                  <a:sysClr val="windowText" lastClr="000000"/>
                </a:solidFill>
              </a:rPr>
              <a:t>楼堂馆所违规问题</a:t>
            </a:r>
            <a:endParaRPr lang="en-US" altLang="zh-CN" spc="-100" dirty="0">
              <a:solidFill>
                <a:sysClr val="windowText" lastClr="000000"/>
              </a:solidFill>
            </a:endParaRPr>
          </a:p>
          <a:p>
            <a:pPr algn="ctr"/>
            <a:r>
              <a:rPr lang="en-US" altLang="zh-CN" spc="-100" dirty="0">
                <a:solidFill>
                  <a:sysClr val="windowText" lastClr="000000"/>
                </a:solidFill>
              </a:rPr>
              <a:t>839</a:t>
            </a:r>
            <a:r>
              <a:rPr lang="zh-CN" altLang="en-US" spc="-100" dirty="0">
                <a:solidFill>
                  <a:sysClr val="windowText" lastClr="000000"/>
                </a:solidFill>
              </a:rPr>
              <a:t>件</a:t>
            </a:r>
          </a:p>
        </p:txBody>
      </p:sp>
      <p:sp>
        <p:nvSpPr>
          <p:cNvPr id="14" name="日期占位符 13"/>
          <p:cNvSpPr>
            <a:spLocks noGrp="1"/>
          </p:cNvSpPr>
          <p:nvPr>
            <p:ph type="dt" sz="half" idx="10"/>
          </p:nvPr>
        </p:nvSpPr>
        <p:spPr/>
        <p:txBody>
          <a:bodyPr/>
          <a:lstStyle/>
          <a:p>
            <a:fld id="{27C8F42E-C082-403E-AAD3-5D56DFCD5FE5}" type="datetime1">
              <a:rPr lang="zh-CN" altLang="en-US" smtClean="0"/>
              <a:t>2015/12/15</a:t>
            </a:fld>
            <a:endParaRPr lang="zh-CN" altLang="en-US"/>
          </a:p>
        </p:txBody>
      </p:sp>
    </p:spTree>
    <p:extLst>
      <p:ext uri="{BB962C8B-B14F-4D97-AF65-F5344CB8AC3E}">
        <p14:creationId xmlns:p14="http://schemas.microsoft.com/office/powerpoint/2010/main" val="2640304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1" algn="ctr" rtl="0">
              <a:spcBef>
                <a:spcPct val="0"/>
              </a:spcBef>
            </a:pPr>
            <a:r>
              <a:rPr lang="zh-CN" altLang="zh-CN" sz="2400" b="1" dirty="0" smtClean="0"/>
              <a:t>查处案件的种类和数量</a:t>
            </a:r>
            <a:endParaRPr lang="zh-CN" altLang="en-US" sz="2400" b="1" dirty="0"/>
          </a:p>
        </p:txBody>
      </p:sp>
      <p:sp>
        <p:nvSpPr>
          <p:cNvPr id="4" name="灯片编号占位符 1"/>
          <p:cNvSpPr>
            <a:spLocks noGrp="1"/>
          </p:cNvSpPr>
          <p:nvPr>
            <p:ph type="sldNum" sz="quarter" idx="4294967295"/>
          </p:nvPr>
        </p:nvSpPr>
        <p:spPr>
          <a:xfrm>
            <a:off x="6831006" y="5381817"/>
            <a:ext cx="2133600" cy="476250"/>
          </a:xfrm>
          <a:prstGeom prst="rect">
            <a:avLst/>
          </a:prstGeom>
        </p:spPr>
        <p:txBody>
          <a:bodyPr/>
          <a:lstStyle/>
          <a:p>
            <a:pPr>
              <a:defRPr/>
            </a:pPr>
            <a:r>
              <a:rPr lang="zh-CN" altLang="en-US" dirty="0" smtClean="0"/>
              <a:t>纪委办公室</a:t>
            </a:r>
            <a:endParaRPr lang="en-US" altLang="zh-CN" dirty="0"/>
          </a:p>
        </p:txBody>
      </p:sp>
      <p:grpSp>
        <p:nvGrpSpPr>
          <p:cNvPr id="5" name="组合 4"/>
          <p:cNvGrpSpPr/>
          <p:nvPr/>
        </p:nvGrpSpPr>
        <p:grpSpPr>
          <a:xfrm>
            <a:off x="971600" y="1556792"/>
            <a:ext cx="6984776" cy="3587646"/>
            <a:chOff x="890952" y="2996952"/>
            <a:chExt cx="6201328" cy="2867566"/>
          </a:xfrm>
        </p:grpSpPr>
        <p:graphicFrame>
          <p:nvGraphicFramePr>
            <p:cNvPr id="6" name="图表 5"/>
            <p:cNvGraphicFramePr/>
            <p:nvPr>
              <p:extLst>
                <p:ext uri="{D42A27DB-BD31-4B8C-83A1-F6EECF244321}">
                  <p14:modId xmlns:p14="http://schemas.microsoft.com/office/powerpoint/2010/main" val="1980445054"/>
                </p:ext>
              </p:extLst>
            </p:nvPr>
          </p:nvGraphicFramePr>
          <p:xfrm>
            <a:off x="1852468" y="2996952"/>
            <a:ext cx="5239812" cy="286756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90952" y="3515522"/>
              <a:ext cx="1088760" cy="1487587"/>
            </a:xfrm>
            <a:prstGeom prst="rect">
              <a:avLst/>
            </a:prstGeom>
            <a:noFill/>
          </p:spPr>
          <p:txBody>
            <a:bodyPr wrap="none" rtlCol="0">
              <a:spAutoFit/>
            </a:bodyPr>
            <a:lstStyle/>
            <a:p>
              <a:pPr algn="r">
                <a:spcAft>
                  <a:spcPts val="2200"/>
                </a:spcAft>
              </a:pPr>
              <a:r>
                <a:rPr lang="en-US" altLang="zh-CN" dirty="0" smtClean="0">
                  <a:latin typeface="+mn-ea"/>
                  <a:ea typeface="+mn-ea"/>
                </a:rPr>
                <a:t>10000</a:t>
              </a:r>
              <a:r>
                <a:rPr lang="zh-CN" altLang="en-US" dirty="0" smtClean="0">
                  <a:latin typeface="+mn-ea"/>
                  <a:ea typeface="+mn-ea"/>
                </a:rPr>
                <a:t>人</a:t>
              </a:r>
              <a:endParaRPr lang="en-US" altLang="zh-CN" dirty="0" smtClean="0">
                <a:latin typeface="+mn-ea"/>
                <a:ea typeface="+mn-ea"/>
              </a:endParaRPr>
            </a:p>
            <a:p>
              <a:pPr algn="r">
                <a:spcAft>
                  <a:spcPts val="2200"/>
                </a:spcAft>
              </a:pPr>
              <a:r>
                <a:rPr lang="en-US" altLang="zh-CN" dirty="0" smtClean="0">
                  <a:latin typeface="+mn-ea"/>
                  <a:ea typeface="+mn-ea"/>
                </a:rPr>
                <a:t>100</a:t>
              </a:r>
              <a:r>
                <a:rPr lang="zh-CN" altLang="en-US" dirty="0" smtClean="0">
                  <a:latin typeface="+mn-ea"/>
                  <a:ea typeface="+mn-ea"/>
                </a:rPr>
                <a:t>人</a:t>
              </a:r>
              <a:endParaRPr lang="en-US" altLang="zh-CN" dirty="0" smtClean="0">
                <a:latin typeface="+mn-ea"/>
                <a:ea typeface="+mn-ea"/>
              </a:endParaRPr>
            </a:p>
            <a:p>
              <a:pPr algn="r">
                <a:spcAft>
                  <a:spcPts val="2200"/>
                </a:spcAft>
              </a:pPr>
              <a:r>
                <a:rPr lang="en-US" altLang="zh-CN" dirty="0" smtClean="0">
                  <a:latin typeface="+mn-ea"/>
                  <a:ea typeface="+mn-ea"/>
                </a:rPr>
                <a:t>1</a:t>
              </a:r>
              <a:r>
                <a:rPr lang="zh-CN" altLang="en-US" dirty="0" smtClean="0">
                  <a:latin typeface="+mn-ea"/>
                  <a:ea typeface="+mn-ea"/>
                </a:rPr>
                <a:t>人</a:t>
              </a:r>
              <a:endParaRPr lang="zh-CN" altLang="en-US" dirty="0">
                <a:latin typeface="+mn-ea"/>
                <a:ea typeface="+mn-ea"/>
              </a:endParaRPr>
            </a:p>
          </p:txBody>
        </p:sp>
      </p:grpSp>
      <p:sp>
        <p:nvSpPr>
          <p:cNvPr id="8" name="日期占位符 7"/>
          <p:cNvSpPr>
            <a:spLocks noGrp="1"/>
          </p:cNvSpPr>
          <p:nvPr>
            <p:ph type="dt" sz="half" idx="10"/>
          </p:nvPr>
        </p:nvSpPr>
        <p:spPr/>
        <p:txBody>
          <a:bodyPr/>
          <a:lstStyle/>
          <a:p>
            <a:fld id="{EA77DC2E-C782-4AA3-88B1-88FDEC8E655A}" type="datetime1">
              <a:rPr lang="zh-CN" altLang="en-US" smtClean="0"/>
              <a:t>2015/12/15</a:t>
            </a:fld>
            <a:endParaRPr lang="zh-CN" altLang="en-US"/>
          </a:p>
        </p:txBody>
      </p:sp>
    </p:spTree>
    <p:extLst>
      <p:ext uri="{BB962C8B-B14F-4D97-AF65-F5344CB8AC3E}">
        <p14:creationId xmlns:p14="http://schemas.microsoft.com/office/powerpoint/2010/main" val="3792919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p:cNvSpPr txBox="1">
            <a:spLocks/>
          </p:cNvSpPr>
          <p:nvPr/>
        </p:nvSpPr>
        <p:spPr>
          <a:xfrm>
            <a:off x="611560" y="217623"/>
            <a:ext cx="7992888" cy="133916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Aft>
                <a:spcPts val="1200"/>
              </a:spcAft>
            </a:pPr>
            <a:r>
              <a:rPr lang="zh-CN" altLang="en-US" sz="3400" b="1" dirty="0" smtClean="0"/>
              <a:t>引以为戒</a:t>
            </a:r>
            <a:r>
              <a:rPr lang="en-US" altLang="zh-CN" sz="3400" b="1" dirty="0" smtClean="0"/>
              <a:t>—</a:t>
            </a:r>
            <a:r>
              <a:rPr lang="en-US" altLang="zh-CN" sz="3600" b="1" dirty="0"/>
              <a:t>2013</a:t>
            </a:r>
            <a:r>
              <a:rPr lang="zh-CN" altLang="zh-CN" sz="3600" b="1" dirty="0"/>
              <a:t>年</a:t>
            </a:r>
            <a:r>
              <a:rPr lang="en-US" altLang="zh-CN" sz="3600" b="1" dirty="0"/>
              <a:t>12</a:t>
            </a:r>
            <a:r>
              <a:rPr lang="zh-CN" altLang="zh-CN" sz="3600" b="1" dirty="0"/>
              <a:t>月以来查处的高校领导干部腐败</a:t>
            </a:r>
            <a:r>
              <a:rPr lang="zh-CN" altLang="zh-CN" sz="3600" b="1" dirty="0" smtClean="0"/>
              <a:t>案件</a:t>
            </a:r>
            <a:endParaRPr lang="zh-CN" altLang="zh-CN" sz="3600" dirty="0"/>
          </a:p>
        </p:txBody>
      </p:sp>
      <p:sp>
        <p:nvSpPr>
          <p:cNvPr id="6" name="内容占位符 3"/>
          <p:cNvSpPr>
            <a:spLocks noGrp="1"/>
          </p:cNvSpPr>
          <p:nvPr>
            <p:ph idx="10"/>
          </p:nvPr>
        </p:nvSpPr>
        <p:spPr>
          <a:xfrm>
            <a:off x="390525" y="1772815"/>
            <a:ext cx="8362950" cy="4147999"/>
          </a:xfrm>
        </p:spPr>
        <p:txBody>
          <a:bodyPr/>
          <a:lstStyle/>
          <a:p>
            <a:pPr marL="800100" lvl="1" indent="-342900">
              <a:lnSpc>
                <a:spcPct val="150000"/>
              </a:lnSpc>
              <a:spcAft>
                <a:spcPts val="0"/>
              </a:spcAft>
              <a:buFont typeface="Arial" panose="020B0604020202020204" pitchFamily="34" charset="0"/>
              <a:buChar char="•"/>
            </a:pPr>
            <a:r>
              <a:rPr lang="zh-CN" altLang="en-US" sz="2400" b="1" dirty="0" smtClean="0"/>
              <a:t>中国传媒大学党委书记陈文申、校长苏志武</a:t>
            </a:r>
            <a:r>
              <a:rPr lang="zh-CN" altLang="en-US" sz="2400" dirty="0" smtClean="0"/>
              <a:t>等</a:t>
            </a:r>
            <a:r>
              <a:rPr lang="en-US" altLang="zh-CN" sz="2400" dirty="0" smtClean="0"/>
              <a:t>8</a:t>
            </a:r>
            <a:r>
              <a:rPr lang="zh-CN" altLang="en-US" sz="2400" dirty="0" smtClean="0"/>
              <a:t>名党员领导干部违纪问题</a:t>
            </a:r>
          </a:p>
          <a:p>
            <a:pPr marL="800100" lvl="1" indent="-342900">
              <a:lnSpc>
                <a:spcPct val="150000"/>
              </a:lnSpc>
              <a:spcAft>
                <a:spcPts val="0"/>
              </a:spcAft>
              <a:buFont typeface="Arial" panose="020B0604020202020204" pitchFamily="34" charset="0"/>
              <a:buChar char="•"/>
            </a:pPr>
            <a:r>
              <a:rPr lang="zh-CN" altLang="en-US" sz="2400" b="1" dirty="0" smtClean="0"/>
              <a:t>中央音乐学院</a:t>
            </a:r>
            <a:r>
              <a:rPr lang="zh-CN" altLang="en-US" sz="2400" dirty="0" smtClean="0"/>
              <a:t>党委常委、</a:t>
            </a:r>
            <a:r>
              <a:rPr lang="zh-CN" altLang="en-US" sz="2400" b="1" dirty="0" smtClean="0"/>
              <a:t>院长王次炤</a:t>
            </a:r>
            <a:r>
              <a:rPr lang="zh-CN" altLang="en-US" sz="2400" dirty="0" smtClean="0"/>
              <a:t>为其女违规操办婚宴问题</a:t>
            </a:r>
          </a:p>
          <a:p>
            <a:pPr marL="800100" lvl="1" indent="-342900">
              <a:lnSpc>
                <a:spcPct val="150000"/>
              </a:lnSpc>
              <a:spcAft>
                <a:spcPts val="0"/>
              </a:spcAft>
              <a:buFont typeface="Arial" panose="020B0604020202020204" pitchFamily="34" charset="0"/>
              <a:buChar char="•"/>
            </a:pPr>
            <a:r>
              <a:rPr lang="zh-CN" altLang="en-US" sz="2400" b="1" dirty="0" smtClean="0"/>
              <a:t>北京邮电大学</a:t>
            </a:r>
            <a:r>
              <a:rPr lang="zh-CN" altLang="en-US" sz="2400" dirty="0" smtClean="0"/>
              <a:t>虚列支出套取资金设立“小金库”问题</a:t>
            </a:r>
          </a:p>
          <a:p>
            <a:pPr marL="800100" lvl="1" indent="-342900">
              <a:lnSpc>
                <a:spcPct val="150000"/>
              </a:lnSpc>
              <a:spcAft>
                <a:spcPts val="0"/>
              </a:spcAft>
              <a:buFont typeface="Arial" panose="020B0604020202020204" pitchFamily="34" charset="0"/>
              <a:buChar char="•"/>
            </a:pPr>
            <a:r>
              <a:rPr lang="zh-CN" altLang="en-US" sz="2400" b="1" dirty="0" smtClean="0"/>
              <a:t>对外经济贸易大学</a:t>
            </a:r>
            <a:r>
              <a:rPr lang="zh-CN" altLang="en-US" sz="2400" dirty="0" smtClean="0"/>
              <a:t>党委常委、</a:t>
            </a:r>
            <a:r>
              <a:rPr lang="zh-CN" altLang="en-US" sz="2400" b="1" dirty="0" smtClean="0"/>
              <a:t>副校长刘亚和国际商学院原院长汤谷良</a:t>
            </a:r>
            <a:r>
              <a:rPr lang="zh-CN" altLang="en-US" sz="2400" dirty="0" smtClean="0"/>
              <a:t>违规兼职取酬等问题</a:t>
            </a:r>
            <a:endParaRPr lang="zh-CN" altLang="en-US" sz="2400" dirty="0"/>
          </a:p>
        </p:txBody>
      </p:sp>
      <p:sp>
        <p:nvSpPr>
          <p:cNvPr id="7" name="日期占位符 6"/>
          <p:cNvSpPr>
            <a:spLocks noGrp="1"/>
          </p:cNvSpPr>
          <p:nvPr>
            <p:ph type="dt" sz="half" idx="10"/>
          </p:nvPr>
        </p:nvSpPr>
        <p:spPr/>
        <p:txBody>
          <a:bodyPr/>
          <a:lstStyle/>
          <a:p>
            <a:fld id="{EAB8FC18-3F42-45BC-977B-34E7C168D05B}" type="datetime1">
              <a:rPr lang="zh-CN" altLang="en-US" smtClean="0"/>
              <a:t>2015/12/15</a:t>
            </a:fld>
            <a:endParaRPr lang="zh-CN" altLang="en-US"/>
          </a:p>
        </p:txBody>
      </p:sp>
      <p:sp>
        <p:nvSpPr>
          <p:cNvPr id="9" name="灯片编号占位符 8"/>
          <p:cNvSpPr>
            <a:spLocks noGrp="1"/>
          </p:cNvSpPr>
          <p:nvPr>
            <p:ph type="sldNum" sz="quarter" idx="12"/>
          </p:nvPr>
        </p:nvSpPr>
        <p:spPr/>
        <p:txBody>
          <a:bodyPr/>
          <a:lstStyle/>
          <a:p>
            <a:fld id="{E56FEC58-FBAD-4BB0-84CE-69D3D55C098C}" type="slidenum">
              <a:rPr lang="zh-CN" altLang="en-US" smtClean="0"/>
              <a:t>6</a:t>
            </a:fld>
            <a:endParaRPr lang="zh-CN" altLang="en-US"/>
          </a:p>
        </p:txBody>
      </p:sp>
    </p:spTree>
    <p:extLst>
      <p:ext uri="{BB962C8B-B14F-4D97-AF65-F5344CB8AC3E}">
        <p14:creationId xmlns:p14="http://schemas.microsoft.com/office/powerpoint/2010/main" val="3845914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760640"/>
          </a:xfrm>
        </p:spPr>
        <p:txBody>
          <a:bodyPr>
            <a:normAutofit fontScale="55000" lnSpcReduction="20000"/>
          </a:bodyPr>
          <a:lstStyle/>
          <a:p>
            <a:r>
              <a:rPr lang="en-US" altLang="zh-CN" b="1" dirty="0"/>
              <a:t>1</a:t>
            </a:r>
            <a:r>
              <a:rPr lang="zh-CN" altLang="zh-CN" b="1" dirty="0"/>
              <a:t>、四川大学原副校长安小予</a:t>
            </a:r>
            <a:endParaRPr lang="zh-CN" altLang="zh-CN" dirty="0"/>
          </a:p>
          <a:p>
            <a:r>
              <a:rPr lang="zh-CN" altLang="zh-CN" dirty="0"/>
              <a:t>四川大学党委常委、副校长安小予涉嫌严重违纪，目前正接受组织调查。</a:t>
            </a:r>
          </a:p>
          <a:p>
            <a:r>
              <a:rPr lang="zh-CN" altLang="zh-CN" dirty="0"/>
              <a:t>（来源：四川省纪委发布时间：</a:t>
            </a:r>
            <a:r>
              <a:rPr lang="en-US" altLang="zh-CN" dirty="0"/>
              <a:t>2013-12-18 12:16 </a:t>
            </a:r>
            <a:r>
              <a:rPr lang="zh-CN" altLang="zh-CN" dirty="0"/>
              <a:t>）</a:t>
            </a:r>
          </a:p>
          <a:p>
            <a:r>
              <a:rPr lang="en-US" altLang="zh-CN" b="1" dirty="0"/>
              <a:t> </a:t>
            </a:r>
            <a:endParaRPr lang="zh-CN" altLang="zh-CN" dirty="0"/>
          </a:p>
          <a:p>
            <a:r>
              <a:rPr lang="en-US" altLang="zh-CN" b="1" dirty="0"/>
              <a:t>2</a:t>
            </a:r>
            <a:r>
              <a:rPr lang="zh-CN" altLang="zh-CN" b="1" dirty="0"/>
              <a:t>、襄阳汽车职业技术学院原院长杨晓炳</a:t>
            </a:r>
            <a:endParaRPr lang="zh-CN" altLang="zh-CN" dirty="0"/>
          </a:p>
          <a:p>
            <a:r>
              <a:rPr lang="zh-CN" altLang="zh-CN" dirty="0"/>
              <a:t>襄阳汽车职业技术学院党委副书记、院长杨晓炳因严重违纪违法被湖北省襄阳市纪委立案调查。</a:t>
            </a:r>
          </a:p>
          <a:p>
            <a:r>
              <a:rPr lang="zh-CN" altLang="zh-CN" dirty="0"/>
              <a:t>（来源：湖北省纪委发布时间：</a:t>
            </a:r>
            <a:r>
              <a:rPr lang="en-US" altLang="zh-CN" dirty="0"/>
              <a:t>2014-02-13 16:29</a:t>
            </a:r>
            <a:r>
              <a:rPr lang="zh-CN" altLang="zh-CN" dirty="0"/>
              <a:t>）</a:t>
            </a:r>
          </a:p>
          <a:p>
            <a:r>
              <a:rPr lang="en-US" altLang="zh-CN" b="1" dirty="0"/>
              <a:t> </a:t>
            </a:r>
            <a:endParaRPr lang="zh-CN" altLang="zh-CN" dirty="0"/>
          </a:p>
          <a:p>
            <a:r>
              <a:rPr lang="en-US" altLang="zh-CN" b="1" dirty="0"/>
              <a:t>3</a:t>
            </a:r>
            <a:r>
              <a:rPr lang="zh-CN" altLang="zh-CN" b="1" dirty="0"/>
              <a:t>、河南建筑职业技术学院原党委书记李烈阳</a:t>
            </a:r>
            <a:endParaRPr lang="zh-CN" altLang="zh-CN" dirty="0"/>
          </a:p>
          <a:p>
            <a:r>
              <a:rPr lang="zh-CN" altLang="zh-CN" dirty="0"/>
              <a:t>河南建筑职业技术学院党委书记李烈阳、河南省物资集团正厅级干部张翔涉嫌严重违纪，目前正接受组织调查。</a:t>
            </a:r>
          </a:p>
          <a:p>
            <a:r>
              <a:rPr lang="zh-CN" altLang="zh-CN" dirty="0"/>
              <a:t>（来源：河南省纪委发布时间：</a:t>
            </a:r>
            <a:r>
              <a:rPr lang="en-US" altLang="zh-CN" dirty="0"/>
              <a:t>2014-02-21 18:12 </a:t>
            </a:r>
            <a:r>
              <a:rPr lang="zh-CN" altLang="zh-CN" dirty="0"/>
              <a:t>）</a:t>
            </a:r>
          </a:p>
          <a:p>
            <a:r>
              <a:rPr lang="en-US" altLang="zh-CN" b="1" dirty="0"/>
              <a:t> </a:t>
            </a:r>
            <a:endParaRPr lang="zh-CN" altLang="zh-CN" dirty="0"/>
          </a:p>
          <a:p>
            <a:r>
              <a:rPr lang="en-US" altLang="zh-CN" b="1" dirty="0"/>
              <a:t>4</a:t>
            </a:r>
            <a:r>
              <a:rPr lang="zh-CN" altLang="zh-CN" b="1" dirty="0"/>
              <a:t>、成都中医药大学原校长范昕建</a:t>
            </a:r>
            <a:endParaRPr lang="zh-CN" altLang="zh-CN" dirty="0"/>
          </a:p>
          <a:p>
            <a:r>
              <a:rPr lang="zh-CN" altLang="zh-CN" dirty="0"/>
              <a:t>成都中医药大学原党委副书记、校长范昕建利用职务上的便利，违规收受巨额财物，构成严重违纪且涉嫌犯罪。日前，经四川省纪委、省监察厅审议并报四川省委、省政府批准，决定给予范昕建开除党籍、开除公职处分。</a:t>
            </a:r>
          </a:p>
          <a:p>
            <a:r>
              <a:rPr lang="zh-CN" altLang="zh-CN" dirty="0"/>
              <a:t>（来源：四川省纪委发布时间：</a:t>
            </a:r>
            <a:r>
              <a:rPr lang="en-US" altLang="zh-CN" dirty="0"/>
              <a:t>2014-02-24 15:34 </a:t>
            </a:r>
            <a:r>
              <a:rPr lang="zh-CN" altLang="zh-CN" dirty="0"/>
              <a:t>）</a:t>
            </a:r>
          </a:p>
          <a:p>
            <a:endParaRPr lang="zh-CN" altLang="en-US" dirty="0"/>
          </a:p>
        </p:txBody>
      </p:sp>
      <p:sp>
        <p:nvSpPr>
          <p:cNvPr id="4" name="日期占位符 3"/>
          <p:cNvSpPr>
            <a:spLocks noGrp="1"/>
          </p:cNvSpPr>
          <p:nvPr>
            <p:ph type="dt" sz="half" idx="10"/>
          </p:nvPr>
        </p:nvSpPr>
        <p:spPr/>
        <p:txBody>
          <a:bodyPr/>
          <a:lstStyle/>
          <a:p>
            <a:fld id="{73D37794-7C5B-4296-ADA4-6A988BD3932E}"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7</a:t>
            </a:fld>
            <a:endParaRPr lang="zh-CN" altLang="en-US"/>
          </a:p>
        </p:txBody>
      </p:sp>
    </p:spTree>
    <p:extLst>
      <p:ext uri="{BB962C8B-B14F-4D97-AF65-F5344CB8AC3E}">
        <p14:creationId xmlns:p14="http://schemas.microsoft.com/office/powerpoint/2010/main" val="3578934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normAutofit fontScale="47500" lnSpcReduction="20000"/>
          </a:bodyPr>
          <a:lstStyle/>
          <a:p>
            <a:r>
              <a:rPr lang="en-US" altLang="zh-CN" b="1" dirty="0"/>
              <a:t>5</a:t>
            </a:r>
            <a:r>
              <a:rPr lang="zh-CN" altLang="zh-CN" b="1" dirty="0"/>
              <a:t>、重庆水利电力职业技术学院原党委书记曾维宽</a:t>
            </a:r>
            <a:endParaRPr lang="zh-CN" altLang="zh-CN" dirty="0"/>
          </a:p>
          <a:p>
            <a:r>
              <a:rPr lang="zh-CN" altLang="zh-CN" dirty="0"/>
              <a:t>重庆水利电力职业技术学院党委书记曾维宽涉嫌严重违纪，目前正接受组织调查。（重庆市纪委）</a:t>
            </a:r>
          </a:p>
          <a:p>
            <a:r>
              <a:rPr lang="zh-CN" altLang="zh-CN" dirty="0"/>
              <a:t>（来源：中央纪委监察部网站发布时间：</a:t>
            </a:r>
            <a:r>
              <a:rPr lang="en-US" altLang="zh-CN" dirty="0"/>
              <a:t>2014-03-24 10:59</a:t>
            </a:r>
            <a:r>
              <a:rPr lang="zh-CN" altLang="zh-CN" dirty="0"/>
              <a:t>）</a:t>
            </a:r>
          </a:p>
          <a:p>
            <a:r>
              <a:rPr lang="en-US" altLang="zh-CN" b="1" dirty="0"/>
              <a:t> </a:t>
            </a:r>
            <a:endParaRPr lang="zh-CN" altLang="zh-CN" dirty="0"/>
          </a:p>
          <a:p>
            <a:r>
              <a:rPr lang="en-US" altLang="zh-CN" b="1" dirty="0"/>
              <a:t>6</a:t>
            </a:r>
            <a:r>
              <a:rPr lang="zh-CN" altLang="zh-CN" b="1" dirty="0"/>
              <a:t>、云南警官学院原副院长钱磊</a:t>
            </a:r>
            <a:endParaRPr lang="zh-CN" altLang="zh-CN" dirty="0"/>
          </a:p>
          <a:p>
            <a:r>
              <a:rPr lang="zh-CN" altLang="zh-CN" dirty="0"/>
              <a:t>云南警官学院副院长钱磊涉嫌严重违纪违法正接受组织调查。（云南省纪委）</a:t>
            </a:r>
          </a:p>
          <a:p>
            <a:r>
              <a:rPr lang="zh-CN" altLang="zh-CN" dirty="0"/>
              <a:t>（来源：中央纪委监察部网站发布时间：</a:t>
            </a:r>
            <a:r>
              <a:rPr lang="en-US" altLang="zh-CN" dirty="0"/>
              <a:t>2014-04-15 09:04</a:t>
            </a:r>
            <a:r>
              <a:rPr lang="zh-CN" altLang="zh-CN" dirty="0"/>
              <a:t>）</a:t>
            </a:r>
          </a:p>
          <a:p>
            <a:r>
              <a:rPr lang="en-US" altLang="zh-CN" b="1" dirty="0"/>
              <a:t> </a:t>
            </a:r>
            <a:endParaRPr lang="zh-CN" altLang="zh-CN" dirty="0"/>
          </a:p>
          <a:p>
            <a:r>
              <a:rPr lang="en-US" altLang="zh-CN" b="1" dirty="0"/>
              <a:t>7</a:t>
            </a:r>
            <a:r>
              <a:rPr lang="zh-CN" altLang="zh-CN" b="1" dirty="0"/>
              <a:t>、齐鲁工业大学原党委书记徐同文</a:t>
            </a:r>
            <a:endParaRPr lang="zh-CN" altLang="zh-CN" dirty="0"/>
          </a:p>
          <a:p>
            <a:r>
              <a:rPr lang="zh-CN" altLang="zh-CN" dirty="0"/>
              <a:t>齐鲁工业大学党委书记徐同文涉嫌严重违纪违法，目前正接受组织调查。（山东省纪委）</a:t>
            </a:r>
          </a:p>
          <a:p>
            <a:r>
              <a:rPr lang="zh-CN" altLang="zh-CN" dirty="0"/>
              <a:t>（来源：中央纪委监察部网站发布时间：</a:t>
            </a:r>
            <a:r>
              <a:rPr lang="en-US" altLang="zh-CN" dirty="0"/>
              <a:t>2014-04-30 08:50</a:t>
            </a:r>
            <a:r>
              <a:rPr lang="zh-CN" altLang="zh-CN" dirty="0" smtClean="0"/>
              <a:t>）</a:t>
            </a:r>
            <a:endParaRPr lang="en-US" altLang="zh-CN" dirty="0" smtClean="0"/>
          </a:p>
          <a:p>
            <a:endParaRPr lang="en-US" altLang="zh-CN" dirty="0"/>
          </a:p>
          <a:p>
            <a:r>
              <a:rPr lang="en-US" altLang="zh-CN" b="1" dirty="0"/>
              <a:t>8</a:t>
            </a:r>
            <a:r>
              <a:rPr lang="zh-CN" altLang="zh-CN" b="1" dirty="0"/>
              <a:t>、中南大学原副校长胡铁辉</a:t>
            </a:r>
            <a:endParaRPr lang="zh-CN" altLang="zh-CN" dirty="0"/>
          </a:p>
          <a:p>
            <a:r>
              <a:rPr lang="zh-CN" altLang="zh-CN" dirty="0"/>
              <a:t>近日，湖南省纪委对中南大学原副校长胡铁辉涉嫌违纪问题立案调查。</a:t>
            </a:r>
          </a:p>
          <a:p>
            <a:r>
              <a:rPr lang="zh-CN" altLang="zh-CN" dirty="0"/>
              <a:t>（来源：中央纪委监察部网站发布时间：</a:t>
            </a:r>
            <a:r>
              <a:rPr lang="en-US" altLang="zh-CN" dirty="0"/>
              <a:t>2014-05-06 18:16</a:t>
            </a:r>
            <a:r>
              <a:rPr lang="zh-CN" altLang="zh-CN" dirty="0"/>
              <a:t>）</a:t>
            </a:r>
          </a:p>
          <a:p>
            <a:r>
              <a:rPr lang="en-US" altLang="zh-CN" b="1" dirty="0"/>
              <a:t> </a:t>
            </a:r>
            <a:endParaRPr lang="zh-CN" altLang="zh-CN" dirty="0"/>
          </a:p>
          <a:p>
            <a:r>
              <a:rPr lang="en-US" altLang="zh-CN" b="1" dirty="0"/>
              <a:t>9</a:t>
            </a:r>
            <a:r>
              <a:rPr lang="zh-CN" altLang="zh-CN" b="1" dirty="0"/>
              <a:t>、南方医科大学原副校长陈志中</a:t>
            </a:r>
            <a:endParaRPr lang="zh-CN" altLang="zh-CN" dirty="0"/>
          </a:p>
          <a:p>
            <a:r>
              <a:rPr lang="zh-CN" altLang="zh-CN" dirty="0"/>
              <a:t>南方医科大学副校长陈志中因涉嫌严重违纪，正在接受组织调查。（广东省纪委）</a:t>
            </a:r>
          </a:p>
          <a:p>
            <a:r>
              <a:rPr lang="zh-CN" altLang="zh-CN" dirty="0"/>
              <a:t>（来源：中央纪委监察部网站发布时间：</a:t>
            </a:r>
            <a:r>
              <a:rPr lang="en-US" altLang="zh-CN" dirty="0"/>
              <a:t>2014-05-17 06:03</a:t>
            </a:r>
            <a:r>
              <a:rPr lang="zh-CN" altLang="zh-CN" dirty="0" smtClean="0"/>
              <a:t>）</a:t>
            </a:r>
            <a:endParaRPr lang="en-US" altLang="zh-CN" dirty="0" smtClean="0"/>
          </a:p>
          <a:p>
            <a:endParaRPr lang="en-US" altLang="zh-CN" dirty="0"/>
          </a:p>
          <a:p>
            <a:r>
              <a:rPr lang="en-US" altLang="zh-CN" b="1" dirty="0"/>
              <a:t>10</a:t>
            </a:r>
            <a:r>
              <a:rPr lang="zh-CN" altLang="zh-CN" b="1" dirty="0"/>
              <a:t>、吉林医药学院原副院长李然斌</a:t>
            </a:r>
            <a:endParaRPr lang="zh-CN" altLang="zh-CN" dirty="0"/>
          </a:p>
          <a:p>
            <a:r>
              <a:rPr lang="zh-CN" altLang="zh-CN" dirty="0"/>
              <a:t>吉林医药学院副院长李然斌涉嫌严重违纪违法，目前正在接受组织调查。（吉林省纪委）</a:t>
            </a:r>
          </a:p>
          <a:p>
            <a:r>
              <a:rPr lang="zh-CN" altLang="zh-CN" dirty="0"/>
              <a:t>（来源：中央纪委监察部网站发布时间：</a:t>
            </a:r>
            <a:r>
              <a:rPr lang="en-US" altLang="zh-CN" dirty="0"/>
              <a:t>2014-05-22 09:20</a:t>
            </a:r>
            <a:r>
              <a:rPr lang="zh-CN" altLang="zh-CN" dirty="0"/>
              <a:t>）</a:t>
            </a:r>
          </a:p>
          <a:p>
            <a:endParaRPr lang="zh-CN" altLang="zh-CN" dirty="0"/>
          </a:p>
          <a:p>
            <a:endParaRPr lang="zh-CN" altLang="en-US" dirty="0"/>
          </a:p>
        </p:txBody>
      </p:sp>
      <p:sp>
        <p:nvSpPr>
          <p:cNvPr id="4" name="日期占位符 3"/>
          <p:cNvSpPr>
            <a:spLocks noGrp="1"/>
          </p:cNvSpPr>
          <p:nvPr>
            <p:ph type="dt" sz="half" idx="10"/>
          </p:nvPr>
        </p:nvSpPr>
        <p:spPr/>
        <p:txBody>
          <a:bodyPr/>
          <a:lstStyle/>
          <a:p>
            <a:fld id="{8775F3EC-78DB-420E-A7F6-F3C2AB49A0BE}"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8</a:t>
            </a:fld>
            <a:endParaRPr lang="zh-CN" altLang="en-US"/>
          </a:p>
        </p:txBody>
      </p:sp>
    </p:spTree>
    <p:extLst>
      <p:ext uri="{BB962C8B-B14F-4D97-AF65-F5344CB8AC3E}">
        <p14:creationId xmlns:p14="http://schemas.microsoft.com/office/powerpoint/2010/main" val="1867519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normAutofit fontScale="47500" lnSpcReduction="20000"/>
          </a:bodyPr>
          <a:lstStyle/>
          <a:p>
            <a:r>
              <a:rPr lang="en-US" altLang="zh-CN" b="1" dirty="0"/>
              <a:t>11</a:t>
            </a:r>
            <a:r>
              <a:rPr lang="zh-CN" altLang="zh-CN" b="1" dirty="0"/>
              <a:t>、新疆警察学院原党委书记李彦明</a:t>
            </a:r>
            <a:endParaRPr lang="zh-CN" altLang="zh-CN" dirty="0"/>
          </a:p>
          <a:p>
            <a:r>
              <a:rPr lang="zh-CN" altLang="zh-CN" dirty="0"/>
              <a:t>在中央第六巡视组的指导下，经新疆维吾尔自治区党委批准，自治区纪委对新疆自治区公安厅党委委员、新疆警察学院党委书记、副院长李彦明涉嫌严重违纪违法问题进行立案审查。（新疆维吾尔自治区纪委）</a:t>
            </a:r>
          </a:p>
          <a:p>
            <a:r>
              <a:rPr lang="zh-CN" altLang="zh-CN" dirty="0"/>
              <a:t>（来源：中央纪委监察部网站发布时间：</a:t>
            </a:r>
            <a:r>
              <a:rPr lang="en-US" altLang="zh-CN" dirty="0"/>
              <a:t>2014-05-22 09:37</a:t>
            </a:r>
            <a:r>
              <a:rPr lang="zh-CN" altLang="zh-CN" dirty="0"/>
              <a:t>）</a:t>
            </a:r>
          </a:p>
          <a:p>
            <a:r>
              <a:rPr lang="en-US" altLang="zh-CN" b="1" dirty="0"/>
              <a:t> </a:t>
            </a:r>
            <a:endParaRPr lang="zh-CN" altLang="zh-CN" dirty="0"/>
          </a:p>
          <a:p>
            <a:r>
              <a:rPr lang="en-US" altLang="zh-CN" b="1" dirty="0"/>
              <a:t>12</a:t>
            </a:r>
            <a:r>
              <a:rPr lang="zh-CN" altLang="zh-CN" b="1" dirty="0"/>
              <a:t>、辽宁医学院原党委书记张立洲</a:t>
            </a:r>
            <a:endParaRPr lang="zh-CN" altLang="zh-CN" dirty="0"/>
          </a:p>
          <a:p>
            <a:r>
              <a:rPr lang="zh-CN" altLang="zh-CN" dirty="0"/>
              <a:t>辽宁省纪委先后对辽宁医学院党委原书记张立洲、原副院长梁宇恒、原副院长罗俊生、辽宁医学院附属第三医院原院长王志铭涉嫌严重违纪违法问题进行了立案调查。</a:t>
            </a:r>
          </a:p>
          <a:p>
            <a:r>
              <a:rPr lang="zh-CN" altLang="zh-CN" dirty="0" smtClean="0"/>
              <a:t>（</a:t>
            </a:r>
            <a:r>
              <a:rPr lang="zh-CN" altLang="zh-CN" dirty="0"/>
              <a:t>来源：中央纪委监察部网站发布时间：</a:t>
            </a:r>
            <a:r>
              <a:rPr lang="en-US" altLang="zh-CN" dirty="0"/>
              <a:t>2014-05-23 11:25</a:t>
            </a:r>
            <a:r>
              <a:rPr lang="zh-CN" altLang="zh-CN" dirty="0" smtClean="0"/>
              <a:t>）</a:t>
            </a:r>
            <a:endParaRPr lang="en-US" altLang="zh-CN" dirty="0" smtClean="0"/>
          </a:p>
          <a:p>
            <a:endParaRPr lang="en-US" altLang="zh-CN" dirty="0"/>
          </a:p>
          <a:p>
            <a:r>
              <a:rPr lang="en-US" altLang="zh-CN" b="1" dirty="0"/>
              <a:t>13</a:t>
            </a:r>
            <a:r>
              <a:rPr lang="zh-CN" altLang="zh-CN" b="1" dirty="0"/>
              <a:t>、成都中医药大学原党委书记张忠元</a:t>
            </a:r>
            <a:endParaRPr lang="zh-CN" altLang="zh-CN" dirty="0"/>
          </a:p>
          <a:p>
            <a:r>
              <a:rPr lang="zh-CN" altLang="zh-CN" dirty="0"/>
              <a:t>经查，成都中医药大学党委原书记张忠元利用职务上的便利，违规收受巨额财物，构成严重违纪且涉嫌犯罪。日前，经四川省纪委审议并报省委批准，决定给予张忠元开除党籍处分，并按规定办理开除其公职手续。其涉嫌犯罪的问题由司法机关依法处理。（四川省纪委）</a:t>
            </a:r>
          </a:p>
          <a:p>
            <a:r>
              <a:rPr lang="zh-CN" altLang="zh-CN" dirty="0"/>
              <a:t>（来源：中央纪委监察部网站发布时间：</a:t>
            </a:r>
            <a:r>
              <a:rPr lang="en-US" altLang="zh-CN" dirty="0"/>
              <a:t>2014-06-24 14:48</a:t>
            </a:r>
            <a:r>
              <a:rPr lang="zh-CN" altLang="zh-CN" dirty="0"/>
              <a:t>）</a:t>
            </a:r>
          </a:p>
          <a:p>
            <a:r>
              <a:rPr lang="en-US" altLang="zh-CN" b="1" dirty="0"/>
              <a:t> </a:t>
            </a:r>
            <a:endParaRPr lang="zh-CN" altLang="zh-CN" dirty="0"/>
          </a:p>
          <a:p>
            <a:r>
              <a:rPr lang="en-US" altLang="zh-CN" b="1" dirty="0"/>
              <a:t>14</a:t>
            </a:r>
            <a:r>
              <a:rPr lang="zh-CN" altLang="zh-CN" b="1" dirty="0"/>
              <a:t>、对青岛市政府教育督导室主任督学（副厅级）李振江</a:t>
            </a:r>
            <a:endParaRPr lang="zh-CN" altLang="zh-CN" dirty="0"/>
          </a:p>
          <a:p>
            <a:r>
              <a:rPr lang="zh-CN" altLang="zh-CN" dirty="0"/>
              <a:t>日前，青岛市教育督导室主任督学李振江，因严重违纪接受组织调查。（青岛市纪委）</a:t>
            </a:r>
          </a:p>
          <a:p>
            <a:r>
              <a:rPr lang="zh-CN" altLang="zh-CN" dirty="0"/>
              <a:t>（来源：中央纪委监察部网站发布时间：</a:t>
            </a:r>
            <a:r>
              <a:rPr lang="en-US" altLang="zh-CN" dirty="0"/>
              <a:t>2014-07-14 10:22</a:t>
            </a:r>
            <a:r>
              <a:rPr lang="zh-CN" altLang="zh-CN" dirty="0"/>
              <a:t>）</a:t>
            </a:r>
          </a:p>
          <a:p>
            <a:endParaRPr lang="en-US" altLang="zh-CN" dirty="0" smtClean="0"/>
          </a:p>
          <a:p>
            <a:r>
              <a:rPr lang="en-US" altLang="zh-CN" b="1" dirty="0"/>
              <a:t>15</a:t>
            </a:r>
            <a:r>
              <a:rPr lang="zh-CN" altLang="zh-CN" b="1" dirty="0"/>
              <a:t>、吉林化工学院院长高维平</a:t>
            </a:r>
            <a:endParaRPr lang="zh-CN" altLang="zh-CN" dirty="0"/>
          </a:p>
          <a:p>
            <a:r>
              <a:rPr lang="zh-CN" altLang="zh-CN" dirty="0"/>
              <a:t>吉林化工学院院长高维平涉嫌严重违纪，目前正在接受组织调查。（吉林省纪委）</a:t>
            </a:r>
          </a:p>
          <a:p>
            <a:r>
              <a:rPr lang="zh-CN" altLang="zh-CN" dirty="0"/>
              <a:t>（来源：中央纪委监察部网站发布时间：</a:t>
            </a:r>
            <a:r>
              <a:rPr lang="en-US" altLang="zh-CN" dirty="0"/>
              <a:t>2014-07-14 10:53</a:t>
            </a:r>
            <a:r>
              <a:rPr lang="zh-CN" altLang="zh-CN" dirty="0" smtClean="0"/>
              <a:t>）</a:t>
            </a:r>
            <a:endParaRPr lang="zh-CN" altLang="zh-CN" dirty="0"/>
          </a:p>
          <a:p>
            <a:endParaRPr lang="zh-CN" altLang="en-US" dirty="0"/>
          </a:p>
        </p:txBody>
      </p:sp>
      <p:sp>
        <p:nvSpPr>
          <p:cNvPr id="4" name="日期占位符 3"/>
          <p:cNvSpPr>
            <a:spLocks noGrp="1"/>
          </p:cNvSpPr>
          <p:nvPr>
            <p:ph type="dt" sz="half" idx="10"/>
          </p:nvPr>
        </p:nvSpPr>
        <p:spPr/>
        <p:txBody>
          <a:bodyPr/>
          <a:lstStyle/>
          <a:p>
            <a:fld id="{3B548E16-B103-401C-B952-F686B3FE8AAB}"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9</a:t>
            </a:fld>
            <a:endParaRPr lang="zh-CN" altLang="en-US"/>
          </a:p>
        </p:txBody>
      </p:sp>
    </p:spTree>
    <p:extLst>
      <p:ext uri="{BB962C8B-B14F-4D97-AF65-F5344CB8AC3E}">
        <p14:creationId xmlns:p14="http://schemas.microsoft.com/office/powerpoint/2010/main" val="2667177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5721499"/>
          </a:xfrm>
        </p:spPr>
        <p:txBody>
          <a:bodyPr>
            <a:normAutofit fontScale="62500" lnSpcReduction="20000"/>
          </a:bodyPr>
          <a:lstStyle/>
          <a:p>
            <a:r>
              <a:rPr lang="en-US" altLang="zh-CN" b="1" dirty="0"/>
              <a:t>16</a:t>
            </a:r>
            <a:r>
              <a:rPr lang="zh-CN" altLang="zh-CN" b="1" dirty="0"/>
              <a:t>、四川省教育厅原巡视员何绍勇</a:t>
            </a:r>
            <a:endParaRPr lang="zh-CN" altLang="zh-CN" dirty="0"/>
          </a:p>
          <a:p>
            <a:r>
              <a:rPr lang="zh-CN" altLang="zh-CN" dirty="0"/>
              <a:t>四川省教育厅原巡视员何绍勇涉嫌严重违纪违法，目前正接受组织调查。（四川省纪委）</a:t>
            </a:r>
          </a:p>
          <a:p>
            <a:r>
              <a:rPr lang="zh-CN" altLang="zh-CN" dirty="0"/>
              <a:t>（来源：中央纪委监察部网站发布时间：</a:t>
            </a:r>
            <a:r>
              <a:rPr lang="en-US" altLang="zh-CN" dirty="0"/>
              <a:t>2014-07-30 17:57</a:t>
            </a:r>
            <a:r>
              <a:rPr lang="zh-CN" altLang="zh-CN" dirty="0"/>
              <a:t>）</a:t>
            </a:r>
          </a:p>
          <a:p>
            <a:endParaRPr lang="en-US" altLang="zh-CN" dirty="0" smtClean="0"/>
          </a:p>
          <a:p>
            <a:r>
              <a:rPr lang="en-US" altLang="zh-CN" b="1" dirty="0"/>
              <a:t>17</a:t>
            </a:r>
            <a:r>
              <a:rPr lang="zh-CN" altLang="zh-CN" b="1" dirty="0"/>
              <a:t>、吉林大学党委常委、副校长兼白求恩医学部学部长王冠军</a:t>
            </a:r>
            <a:endParaRPr lang="zh-CN" altLang="zh-CN" dirty="0"/>
          </a:p>
          <a:p>
            <a:r>
              <a:rPr lang="zh-CN" altLang="zh-CN" dirty="0"/>
              <a:t>吉林大学党委常委、副校长兼白求恩医学部学部长王冠军因涉嫌严重违纪违法，目前正在接受组织调查。（吉林省纪委）</a:t>
            </a:r>
          </a:p>
          <a:p>
            <a:r>
              <a:rPr lang="zh-CN" altLang="zh-CN" dirty="0"/>
              <a:t>（来源：中央纪委监察部网站发布时间：</a:t>
            </a:r>
            <a:r>
              <a:rPr lang="en-US" altLang="zh-CN" dirty="0"/>
              <a:t>2014-08-03 11:43</a:t>
            </a:r>
            <a:r>
              <a:rPr lang="zh-CN" altLang="zh-CN" dirty="0"/>
              <a:t>）</a:t>
            </a:r>
          </a:p>
          <a:p>
            <a:r>
              <a:rPr lang="en-US" altLang="zh-CN" dirty="0"/>
              <a:t> </a:t>
            </a:r>
            <a:endParaRPr lang="zh-CN" altLang="zh-CN" dirty="0"/>
          </a:p>
          <a:p>
            <a:r>
              <a:rPr lang="en-US" altLang="zh-CN" b="1" dirty="0"/>
              <a:t>18</a:t>
            </a:r>
            <a:r>
              <a:rPr lang="zh-CN" altLang="zh-CN" b="1" dirty="0"/>
              <a:t>、湖南大学校长助理何益斌</a:t>
            </a:r>
            <a:endParaRPr lang="zh-CN" altLang="zh-CN" dirty="0"/>
          </a:p>
          <a:p>
            <a:r>
              <a:rPr lang="zh-CN" altLang="zh-CN" dirty="0"/>
              <a:t>近日，中共湖南省委教育纪工委对湖南大学校长助理何益斌涉嫌严重违纪问题立案调查。（湖南省纪委）</a:t>
            </a:r>
          </a:p>
          <a:p>
            <a:r>
              <a:rPr lang="zh-CN" altLang="zh-CN" dirty="0"/>
              <a:t>（来源：中央纪委监察部网站发布时间：</a:t>
            </a:r>
            <a:r>
              <a:rPr lang="en-US" altLang="zh-CN" dirty="0"/>
              <a:t>2014-08-29 12:37</a:t>
            </a:r>
            <a:r>
              <a:rPr lang="zh-CN" altLang="zh-CN" dirty="0"/>
              <a:t>）</a:t>
            </a:r>
          </a:p>
          <a:p>
            <a:r>
              <a:rPr lang="en-US" altLang="zh-CN" dirty="0"/>
              <a:t> </a:t>
            </a:r>
            <a:endParaRPr lang="zh-CN" altLang="zh-CN" dirty="0"/>
          </a:p>
          <a:p>
            <a:r>
              <a:rPr lang="en-US" altLang="zh-CN" b="1" dirty="0"/>
              <a:t>19</a:t>
            </a:r>
            <a:r>
              <a:rPr lang="zh-CN" altLang="zh-CN" b="1" dirty="0"/>
              <a:t>、临沂大学原副校长李富山</a:t>
            </a:r>
            <a:endParaRPr lang="zh-CN" altLang="zh-CN" dirty="0"/>
          </a:p>
          <a:p>
            <a:r>
              <a:rPr lang="zh-CN" altLang="zh-CN" dirty="0"/>
              <a:t>临沂大学原副校长李富山涉嫌严重违纪违法，目前正接受组织调查。（山东省纪委）</a:t>
            </a:r>
          </a:p>
          <a:p>
            <a:r>
              <a:rPr lang="zh-CN" altLang="zh-CN" dirty="0"/>
              <a:t>（来源：中央纪委监察部网站发布时间：</a:t>
            </a:r>
            <a:r>
              <a:rPr lang="en-US" altLang="zh-CN" dirty="0"/>
              <a:t>2014-08-30 09:30</a:t>
            </a:r>
            <a:r>
              <a:rPr lang="zh-CN" altLang="zh-CN" dirty="0"/>
              <a:t>）</a:t>
            </a:r>
          </a:p>
          <a:p>
            <a:endParaRPr lang="zh-CN" altLang="en-US" dirty="0"/>
          </a:p>
        </p:txBody>
      </p:sp>
      <p:sp>
        <p:nvSpPr>
          <p:cNvPr id="4" name="日期占位符 3"/>
          <p:cNvSpPr>
            <a:spLocks noGrp="1"/>
          </p:cNvSpPr>
          <p:nvPr>
            <p:ph type="dt" sz="half" idx="10"/>
          </p:nvPr>
        </p:nvSpPr>
        <p:spPr/>
        <p:txBody>
          <a:bodyPr/>
          <a:lstStyle/>
          <a:p>
            <a:fld id="{5C158173-6B40-4F14-BB28-C7FC73F38251}"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10</a:t>
            </a:fld>
            <a:endParaRPr lang="zh-CN" altLang="en-US"/>
          </a:p>
        </p:txBody>
      </p:sp>
    </p:spTree>
    <p:extLst>
      <p:ext uri="{BB962C8B-B14F-4D97-AF65-F5344CB8AC3E}">
        <p14:creationId xmlns:p14="http://schemas.microsoft.com/office/powerpoint/2010/main" val="3230909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704"/>
            <a:ext cx="8229600" cy="5361459"/>
          </a:xfrm>
        </p:spPr>
        <p:txBody>
          <a:bodyPr>
            <a:normAutofit fontScale="85000" lnSpcReduction="10000"/>
          </a:bodyPr>
          <a:lstStyle/>
          <a:p>
            <a:r>
              <a:rPr lang="en-US" altLang="zh-CN" b="1" dirty="0"/>
              <a:t>20</a:t>
            </a:r>
            <a:r>
              <a:rPr lang="zh-CN" altLang="zh-CN" b="1" dirty="0"/>
              <a:t>、东华理工大学原党委副书记、校长刘庆成</a:t>
            </a:r>
            <a:endParaRPr lang="zh-CN" altLang="zh-CN" dirty="0"/>
          </a:p>
          <a:p>
            <a:r>
              <a:rPr lang="zh-CN" altLang="zh-CN" dirty="0"/>
              <a:t>日前，江西省纪委对东华理工大学原党委副书记、校长刘庆成严重违纪违法问题进行了立案审查</a:t>
            </a:r>
            <a:r>
              <a:rPr lang="zh-CN" altLang="zh-CN" dirty="0" smtClean="0"/>
              <a:t>。（</a:t>
            </a:r>
            <a:r>
              <a:rPr lang="zh-CN" altLang="zh-CN" dirty="0"/>
              <a:t>江西省纪委）</a:t>
            </a:r>
          </a:p>
          <a:p>
            <a:r>
              <a:rPr lang="zh-CN" altLang="zh-CN" dirty="0"/>
              <a:t>（来源：中央纪委监察部网站发布时间：</a:t>
            </a:r>
            <a:r>
              <a:rPr lang="en-US" altLang="zh-CN" dirty="0"/>
              <a:t>2014-09-02 09:54</a:t>
            </a:r>
            <a:r>
              <a:rPr lang="zh-CN" altLang="zh-CN" dirty="0"/>
              <a:t>）</a:t>
            </a:r>
          </a:p>
          <a:p>
            <a:r>
              <a:rPr lang="en-US" altLang="zh-CN" b="1" dirty="0"/>
              <a:t> </a:t>
            </a:r>
            <a:endParaRPr lang="zh-CN" altLang="zh-CN" dirty="0"/>
          </a:p>
          <a:p>
            <a:r>
              <a:rPr lang="en-US" altLang="zh-CN" b="1" dirty="0"/>
              <a:t>21</a:t>
            </a:r>
            <a:r>
              <a:rPr lang="zh-CN" altLang="zh-CN" b="1" dirty="0"/>
              <a:t>、郑州航空工业管理学院党委书记张力奎</a:t>
            </a:r>
            <a:endParaRPr lang="zh-CN" altLang="zh-CN" dirty="0"/>
          </a:p>
          <a:p>
            <a:r>
              <a:rPr lang="zh-CN" altLang="zh-CN" dirty="0"/>
              <a:t>郑州航空工业管理学院党委书记张力奎因涉嫌严重违纪违法，目前正接受组织调查。（河南省纪委）</a:t>
            </a:r>
          </a:p>
          <a:p>
            <a:r>
              <a:rPr lang="zh-CN" altLang="zh-CN" dirty="0"/>
              <a:t>（来源：中央纪委监察部网站发布时间：</a:t>
            </a:r>
            <a:r>
              <a:rPr lang="en-US" altLang="zh-CN" dirty="0"/>
              <a:t>2014-09-09 12:11</a:t>
            </a:r>
            <a:r>
              <a:rPr lang="zh-CN" altLang="zh-CN" dirty="0"/>
              <a:t>）</a:t>
            </a:r>
          </a:p>
          <a:p>
            <a:endParaRPr lang="zh-CN" altLang="en-US" dirty="0"/>
          </a:p>
        </p:txBody>
      </p:sp>
      <p:sp>
        <p:nvSpPr>
          <p:cNvPr id="4" name="日期占位符 3"/>
          <p:cNvSpPr>
            <a:spLocks noGrp="1"/>
          </p:cNvSpPr>
          <p:nvPr>
            <p:ph type="dt" sz="half" idx="10"/>
          </p:nvPr>
        </p:nvSpPr>
        <p:spPr/>
        <p:txBody>
          <a:bodyPr/>
          <a:lstStyle/>
          <a:p>
            <a:fld id="{F0EDF553-08BC-4E70-AF01-6CCEB8001DAA}"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11</a:t>
            </a:fld>
            <a:endParaRPr lang="zh-CN" altLang="en-US"/>
          </a:p>
        </p:txBody>
      </p:sp>
    </p:spTree>
    <p:extLst>
      <p:ext uri="{BB962C8B-B14F-4D97-AF65-F5344CB8AC3E}">
        <p14:creationId xmlns:p14="http://schemas.microsoft.com/office/powerpoint/2010/main" val="4086269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b="1" dirty="0"/>
              <a:t>市纪委近期教育领域典型案例</a:t>
            </a:r>
            <a:r>
              <a:rPr lang="zh-CN" altLang="zh-CN" b="1" dirty="0" smtClean="0"/>
              <a:t>通报</a:t>
            </a:r>
            <a:endParaRPr lang="zh-CN" altLang="en-US" dirty="0"/>
          </a:p>
        </p:txBody>
      </p:sp>
      <p:sp>
        <p:nvSpPr>
          <p:cNvPr id="3" name="内容占位符 2"/>
          <p:cNvSpPr>
            <a:spLocks noGrp="1"/>
          </p:cNvSpPr>
          <p:nvPr>
            <p:ph idx="1"/>
          </p:nvPr>
        </p:nvSpPr>
        <p:spPr>
          <a:xfrm>
            <a:off x="457200" y="1412776"/>
            <a:ext cx="8229600" cy="4713387"/>
          </a:xfrm>
        </p:spPr>
        <p:txBody>
          <a:bodyPr>
            <a:normAutofit fontScale="85000" lnSpcReduction="10000"/>
          </a:bodyPr>
          <a:lstStyle/>
          <a:p>
            <a:pPr>
              <a:lnSpc>
                <a:spcPct val="120000"/>
              </a:lnSpc>
            </a:pPr>
            <a:r>
              <a:rPr lang="en-US" altLang="zh-CN" sz="2800" b="1" dirty="0"/>
              <a:t>1.</a:t>
            </a:r>
            <a:r>
              <a:rPr lang="zh-CN" altLang="zh-CN" sz="2800" b="1" dirty="0"/>
              <a:t>北京交通大学法学院公款旅游问题。</a:t>
            </a:r>
            <a:r>
              <a:rPr lang="en-US" altLang="zh-CN" sz="2800" dirty="0"/>
              <a:t>2013</a:t>
            </a:r>
            <a:r>
              <a:rPr lang="zh-CN" altLang="zh-CN" sz="2800" dirty="0"/>
              <a:t>年</a:t>
            </a:r>
            <a:r>
              <a:rPr lang="en-US" altLang="zh-CN" sz="2800" dirty="0"/>
              <a:t>7</a:t>
            </a:r>
            <a:r>
              <a:rPr lang="zh-CN" altLang="zh-CN" sz="2800" dirty="0"/>
              <a:t>月</a:t>
            </a:r>
            <a:r>
              <a:rPr lang="en-US" altLang="zh-CN" sz="2800" dirty="0"/>
              <a:t>10</a:t>
            </a:r>
            <a:r>
              <a:rPr lang="zh-CN" altLang="zh-CN" sz="2800" dirty="0"/>
              <a:t>日至</a:t>
            </a:r>
            <a:r>
              <a:rPr lang="en-US" altLang="zh-CN" sz="2800" dirty="0"/>
              <a:t>7</a:t>
            </a:r>
            <a:r>
              <a:rPr lang="zh-CN" altLang="zh-CN" sz="2800" dirty="0"/>
              <a:t>月</a:t>
            </a:r>
            <a:r>
              <a:rPr lang="en-US" altLang="zh-CN" sz="2800" dirty="0"/>
              <a:t>14</a:t>
            </a:r>
            <a:r>
              <a:rPr lang="zh-CN" altLang="zh-CN" sz="2800" dirty="0"/>
              <a:t>日，北京交通大学法学院以暑期社会实践考察名义，组织教师及家属共</a:t>
            </a:r>
            <a:r>
              <a:rPr lang="en-US" altLang="zh-CN" sz="2800" dirty="0"/>
              <a:t>33</a:t>
            </a:r>
            <a:r>
              <a:rPr lang="zh-CN" altLang="zh-CN" sz="2800" dirty="0"/>
              <a:t>人公款旅游，共计花费人民币</a:t>
            </a:r>
            <a:r>
              <a:rPr lang="en-US" altLang="zh-CN" sz="2800" dirty="0"/>
              <a:t>116128</a:t>
            </a:r>
            <a:r>
              <a:rPr lang="zh-CN" altLang="zh-CN" sz="2800" dirty="0"/>
              <a:t>元。</a:t>
            </a:r>
            <a:r>
              <a:rPr lang="en-US" altLang="zh-CN" sz="2800" dirty="0"/>
              <a:t>2015</a:t>
            </a:r>
            <a:r>
              <a:rPr lang="zh-CN" altLang="zh-CN" sz="2800" dirty="0"/>
              <a:t>年</a:t>
            </a:r>
            <a:r>
              <a:rPr lang="en-US" altLang="zh-CN" sz="2800" dirty="0"/>
              <a:t>3</a:t>
            </a:r>
            <a:r>
              <a:rPr lang="zh-CN" altLang="zh-CN" sz="2800" dirty="0"/>
              <a:t>月</a:t>
            </a:r>
            <a:r>
              <a:rPr lang="en-US" altLang="zh-CN" sz="2800" dirty="0"/>
              <a:t>26</a:t>
            </a:r>
            <a:r>
              <a:rPr lang="zh-CN" altLang="zh-CN" sz="2800" dirty="0"/>
              <a:t>日，经北京交通大学纪委讨论决定，给予法学院人文科学处处长毕颖党内警告处分</a:t>
            </a:r>
            <a:r>
              <a:rPr lang="zh-CN" altLang="zh-CN" sz="2800" dirty="0" smtClean="0"/>
              <a:t>。</a:t>
            </a:r>
            <a:endParaRPr lang="en-US" altLang="zh-CN" sz="2800" dirty="0" smtClean="0"/>
          </a:p>
          <a:p>
            <a:pPr>
              <a:lnSpc>
                <a:spcPct val="120000"/>
              </a:lnSpc>
            </a:pPr>
            <a:r>
              <a:rPr lang="en-US" altLang="zh-CN" sz="2800" b="1" dirty="0" smtClean="0"/>
              <a:t>2</a:t>
            </a:r>
            <a:r>
              <a:rPr lang="en-US" altLang="zh-CN" sz="2800" b="1" dirty="0"/>
              <a:t>.</a:t>
            </a:r>
            <a:r>
              <a:rPr lang="zh-CN" altLang="zh-CN" sz="2800" b="1" dirty="0" smtClean="0"/>
              <a:t>北京联合大学原广告学院院长及党总支</a:t>
            </a:r>
            <a:r>
              <a:rPr lang="zh-CN" altLang="zh-CN" sz="2800" b="1" dirty="0"/>
              <a:t>副书记孔昭林违规收礼问题。</a:t>
            </a:r>
            <a:r>
              <a:rPr lang="en-US" altLang="zh-CN" sz="2800" dirty="0"/>
              <a:t>2013</a:t>
            </a:r>
            <a:r>
              <a:rPr lang="zh-CN" altLang="zh-CN" sz="2800" dirty="0"/>
              <a:t>年</a:t>
            </a:r>
            <a:r>
              <a:rPr lang="en-US" altLang="zh-CN" sz="2800" dirty="0"/>
              <a:t>5</a:t>
            </a:r>
            <a:r>
              <a:rPr lang="zh-CN" altLang="zh-CN" sz="2800" dirty="0"/>
              <a:t>月</a:t>
            </a:r>
            <a:r>
              <a:rPr lang="en-US" altLang="zh-CN" sz="2800" dirty="0"/>
              <a:t>26</a:t>
            </a:r>
            <a:r>
              <a:rPr lang="zh-CN" altLang="zh-CN" sz="2800" dirty="0"/>
              <a:t>日，广告学院时任院长孔昭林在千禧大酒楼东直门店接受应届博士毕业生宴请。席间新入职人员家属向孔昭林赠送玉石摆件</a:t>
            </a:r>
            <a:r>
              <a:rPr lang="en-US" altLang="zh-CN" sz="2800" dirty="0"/>
              <a:t>1</a:t>
            </a:r>
            <a:r>
              <a:rPr lang="zh-CN" altLang="zh-CN" sz="2800" dirty="0"/>
              <a:t>件，价值人民币</a:t>
            </a:r>
            <a:r>
              <a:rPr lang="en-US" altLang="zh-CN" sz="2800" dirty="0"/>
              <a:t>35000</a:t>
            </a:r>
            <a:r>
              <a:rPr lang="zh-CN" altLang="zh-CN" sz="2800" dirty="0"/>
              <a:t>元。经北京联合大学纪委研究并报校党委常委会批准，给予孔昭林党内严重警告处分</a:t>
            </a:r>
            <a:r>
              <a:rPr lang="zh-CN" altLang="zh-CN" sz="2800" dirty="0" smtClean="0"/>
              <a:t>。</a:t>
            </a:r>
            <a:endParaRPr lang="zh-CN" altLang="zh-CN" sz="2800" dirty="0"/>
          </a:p>
          <a:p>
            <a:endParaRPr lang="zh-CN" altLang="en-US" dirty="0"/>
          </a:p>
        </p:txBody>
      </p:sp>
      <p:sp>
        <p:nvSpPr>
          <p:cNvPr id="4" name="日期占位符 3"/>
          <p:cNvSpPr>
            <a:spLocks noGrp="1"/>
          </p:cNvSpPr>
          <p:nvPr>
            <p:ph type="dt" sz="half" idx="10"/>
          </p:nvPr>
        </p:nvSpPr>
        <p:spPr/>
        <p:txBody>
          <a:bodyPr/>
          <a:lstStyle/>
          <a:p>
            <a:fld id="{366580EC-B369-417B-8F84-1A008343C164}"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12</a:t>
            </a:fld>
            <a:endParaRPr lang="zh-CN" altLang="en-US"/>
          </a:p>
        </p:txBody>
      </p:sp>
    </p:spTree>
    <p:extLst>
      <p:ext uri="{BB962C8B-B14F-4D97-AF65-F5344CB8AC3E}">
        <p14:creationId xmlns:p14="http://schemas.microsoft.com/office/powerpoint/2010/main" val="1910649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normAutofit/>
          </a:bodyPr>
          <a:lstStyle/>
          <a:p>
            <a:r>
              <a:rPr lang="zh-CN" altLang="en-US" sz="3600" b="1" dirty="0" smtClean="0"/>
              <a:t>二、</a:t>
            </a:r>
            <a:r>
              <a:rPr lang="zh-CN" altLang="en-US" sz="3600" b="1" dirty="0" smtClean="0"/>
              <a:t>高校</a:t>
            </a:r>
            <a:r>
              <a:rPr lang="zh-CN" altLang="en-US" sz="3600" b="1" dirty="0"/>
              <a:t>科研经费腐败典型</a:t>
            </a:r>
            <a:r>
              <a:rPr lang="zh-CN" altLang="en-US" sz="3600" b="1" dirty="0" smtClean="0"/>
              <a:t>案例</a:t>
            </a:r>
            <a:endParaRPr lang="zh-CN" altLang="en-US" sz="3600" dirty="0"/>
          </a:p>
        </p:txBody>
      </p:sp>
      <p:sp>
        <p:nvSpPr>
          <p:cNvPr id="3" name="内容占位符 2"/>
          <p:cNvSpPr>
            <a:spLocks noGrp="1"/>
          </p:cNvSpPr>
          <p:nvPr>
            <p:ph idx="1"/>
          </p:nvPr>
        </p:nvSpPr>
        <p:spPr>
          <a:xfrm>
            <a:off x="457200" y="1412776"/>
            <a:ext cx="8229600" cy="4968552"/>
          </a:xfrm>
        </p:spPr>
        <p:txBody>
          <a:bodyPr>
            <a:normAutofit fontScale="62500" lnSpcReduction="20000"/>
          </a:bodyPr>
          <a:lstStyle/>
          <a:p>
            <a:pPr>
              <a:lnSpc>
                <a:spcPts val="2600"/>
              </a:lnSpc>
            </a:pPr>
            <a:r>
              <a:rPr lang="zh-CN" altLang="en-US" dirty="0"/>
              <a:t>党的十八大以来，中央加大了巡视工作力度。</a:t>
            </a:r>
            <a:r>
              <a:rPr lang="en-US" altLang="zh-CN" dirty="0"/>
              <a:t>2014</a:t>
            </a:r>
            <a:r>
              <a:rPr lang="zh-CN" altLang="en-US" dirty="0"/>
              <a:t>年</a:t>
            </a:r>
            <a:r>
              <a:rPr lang="en-US" altLang="zh-CN" dirty="0"/>
              <a:t>7</a:t>
            </a:r>
            <a:r>
              <a:rPr lang="zh-CN" altLang="en-US" dirty="0"/>
              <a:t>月，中央巡视组向</a:t>
            </a:r>
            <a:r>
              <a:rPr lang="zh-CN" altLang="en-US" b="1" dirty="0"/>
              <a:t>复旦大学</a:t>
            </a:r>
            <a:r>
              <a:rPr lang="zh-CN" altLang="en-US" dirty="0"/>
              <a:t>反馈专项巡视情况时指出“科研经费管理使用混乱，违规现象突出，存在腐败风险。</a:t>
            </a:r>
            <a:r>
              <a:rPr lang="zh-CN" altLang="en-US" dirty="0" smtClean="0"/>
              <a:t>”</a:t>
            </a:r>
            <a:endParaRPr lang="en-US" altLang="zh-CN" dirty="0" smtClean="0"/>
          </a:p>
          <a:p>
            <a:pPr>
              <a:lnSpc>
                <a:spcPts val="2600"/>
              </a:lnSpc>
            </a:pPr>
            <a:r>
              <a:rPr lang="en-US" altLang="zh-CN" dirty="0" smtClean="0"/>
              <a:t>2014</a:t>
            </a:r>
            <a:r>
              <a:rPr lang="zh-CN" altLang="en-US" dirty="0"/>
              <a:t>年</a:t>
            </a:r>
            <a:r>
              <a:rPr lang="en-US" altLang="zh-CN" dirty="0"/>
              <a:t>11</a:t>
            </a:r>
            <a:r>
              <a:rPr lang="zh-CN" altLang="en-US" dirty="0"/>
              <a:t>月，北京市委巡视组向</a:t>
            </a:r>
            <a:r>
              <a:rPr lang="zh-CN" altLang="en-US" b="1" dirty="0"/>
              <a:t>北京物资学院</a:t>
            </a:r>
            <a:r>
              <a:rPr lang="zh-CN" altLang="en-US" dirty="0"/>
              <a:t>反馈巡视情况时指出“科研经费管理存在漏洞，</a:t>
            </a:r>
            <a:r>
              <a:rPr lang="zh-CN" altLang="en-US" b="1" dirty="0"/>
              <a:t>对横向科研经费缺乏有效监督管理，横向科研经费支出比较随意、管理漏洞较多</a:t>
            </a:r>
            <a:r>
              <a:rPr lang="zh-CN" altLang="en-US" dirty="0"/>
              <a:t>。</a:t>
            </a:r>
            <a:r>
              <a:rPr lang="zh-CN" altLang="en-US" dirty="0" smtClean="0"/>
              <a:t>”</a:t>
            </a:r>
            <a:endParaRPr lang="en-US" altLang="zh-CN" dirty="0" smtClean="0"/>
          </a:p>
          <a:p>
            <a:pPr>
              <a:lnSpc>
                <a:spcPts val="2600"/>
              </a:lnSpc>
            </a:pPr>
            <a:r>
              <a:rPr lang="en-US" altLang="zh-CN" dirty="0" smtClean="0"/>
              <a:t>2015</a:t>
            </a:r>
            <a:r>
              <a:rPr lang="zh-CN" altLang="en-US" dirty="0"/>
              <a:t>年</a:t>
            </a:r>
            <a:r>
              <a:rPr lang="en-US" altLang="zh-CN" dirty="0"/>
              <a:t>6</a:t>
            </a:r>
            <a:r>
              <a:rPr lang="zh-CN" altLang="en-US" dirty="0"/>
              <a:t>月，教育部巡视组向</a:t>
            </a:r>
            <a:r>
              <a:rPr lang="zh-CN" altLang="en-US" b="1" dirty="0"/>
              <a:t>中国石油大学（北京）</a:t>
            </a:r>
            <a:r>
              <a:rPr lang="zh-CN" altLang="en-US" dirty="0"/>
              <a:t>反馈巡视情况时指出“科研经费管理存在问题，科研经费管理制度的执行失之于宽，对违规使用科研经费现象的纠正和处理失之于软，科研管理的长效机制尚不健全，多部门联动监管的机制尚未形成。</a:t>
            </a:r>
            <a:r>
              <a:rPr lang="zh-CN" altLang="en-US" dirty="0" smtClean="0"/>
              <a:t>”</a:t>
            </a:r>
            <a:endParaRPr lang="en-US" altLang="zh-CN" dirty="0" smtClean="0"/>
          </a:p>
          <a:p>
            <a:pPr>
              <a:lnSpc>
                <a:spcPts val="2600"/>
              </a:lnSpc>
            </a:pPr>
            <a:r>
              <a:rPr lang="en-US" altLang="zh-CN" dirty="0" smtClean="0"/>
              <a:t>2015</a:t>
            </a:r>
            <a:r>
              <a:rPr lang="zh-CN" altLang="en-US" dirty="0"/>
              <a:t>年</a:t>
            </a:r>
            <a:r>
              <a:rPr lang="en-US" altLang="zh-CN" dirty="0"/>
              <a:t>7</a:t>
            </a:r>
            <a:r>
              <a:rPr lang="zh-CN" altLang="en-US" dirty="0"/>
              <a:t>月，教育部巡视组向</a:t>
            </a:r>
            <a:r>
              <a:rPr lang="zh-CN" altLang="en-US" b="1" dirty="0"/>
              <a:t>中南财经政法大学</a:t>
            </a:r>
            <a:r>
              <a:rPr lang="zh-CN" altLang="en-US" dirty="0"/>
              <a:t>反馈巡视情况时指出“科研经费管理不规范。</a:t>
            </a:r>
            <a:r>
              <a:rPr lang="zh-CN" altLang="en-US" b="1" dirty="0"/>
              <a:t>虚列支出，套取科研项目资金现象普遍</a:t>
            </a:r>
            <a:r>
              <a:rPr lang="zh-CN" altLang="en-US" dirty="0"/>
              <a:t>，项目预算执行不严，项目经费执行进度缓慢。科研、财务等部门对科研合同的签订及经费的外拨审核不严。”</a:t>
            </a:r>
            <a:endParaRPr lang="zh-CN" altLang="en-US" dirty="0"/>
          </a:p>
        </p:txBody>
      </p:sp>
      <p:sp>
        <p:nvSpPr>
          <p:cNvPr id="4" name="日期占位符 3"/>
          <p:cNvSpPr>
            <a:spLocks noGrp="1"/>
          </p:cNvSpPr>
          <p:nvPr>
            <p:ph type="dt" sz="half" idx="10"/>
          </p:nvPr>
        </p:nvSpPr>
        <p:spPr/>
        <p:txBody>
          <a:bodyPr/>
          <a:lstStyle/>
          <a:p>
            <a:fld id="{7A372728-D714-4B16-AEF3-E2F1C0E21C49}"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13</a:t>
            </a:fld>
            <a:endParaRPr lang="zh-CN" altLang="en-US"/>
          </a:p>
        </p:txBody>
      </p:sp>
    </p:spTree>
    <p:extLst>
      <p:ext uri="{BB962C8B-B14F-4D97-AF65-F5344CB8AC3E}">
        <p14:creationId xmlns:p14="http://schemas.microsoft.com/office/powerpoint/2010/main" val="3974244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426170"/>
          </a:xfrm>
        </p:spPr>
        <p:txBody>
          <a:bodyPr>
            <a:normAutofit/>
          </a:bodyPr>
          <a:lstStyle/>
          <a:p>
            <a:r>
              <a:rPr lang="zh-CN" altLang="en-US" sz="3200" b="1" dirty="0" smtClean="0"/>
              <a:t>典型案例</a:t>
            </a:r>
            <a:r>
              <a:rPr lang="en-US" altLang="zh-CN" sz="3200" b="1" dirty="0" smtClean="0"/>
              <a:t>1</a:t>
            </a:r>
            <a:r>
              <a:rPr lang="zh-CN" altLang="en-US" sz="3200" b="1" dirty="0" smtClean="0"/>
              <a:t>：北师大</a:t>
            </a:r>
            <a:r>
              <a:rPr lang="zh-CN" altLang="en-US" sz="3200" b="1" dirty="0"/>
              <a:t>遥感教授</a:t>
            </a:r>
            <a:r>
              <a:rPr lang="en-US" altLang="zh-CN" sz="3200" b="1" dirty="0"/>
              <a:t>3</a:t>
            </a:r>
            <a:r>
              <a:rPr lang="zh-CN" altLang="en-US" sz="3200" b="1" dirty="0"/>
              <a:t>年骗领科研费</a:t>
            </a:r>
            <a:r>
              <a:rPr lang="en-US" altLang="zh-CN" sz="3200" b="1" dirty="0"/>
              <a:t>70</a:t>
            </a:r>
            <a:r>
              <a:rPr lang="zh-CN" altLang="en-US" sz="3200" b="1" dirty="0"/>
              <a:t>万 被判</a:t>
            </a:r>
            <a:r>
              <a:rPr lang="en-US" altLang="zh-CN" sz="3200" b="1" dirty="0"/>
              <a:t>11</a:t>
            </a:r>
            <a:r>
              <a:rPr lang="zh-CN" altLang="en-US" sz="3200" b="1" dirty="0"/>
              <a:t>年 </a:t>
            </a:r>
            <a:endParaRPr lang="zh-CN" altLang="en-US" sz="3200" b="1" dirty="0"/>
          </a:p>
        </p:txBody>
      </p:sp>
      <p:sp>
        <p:nvSpPr>
          <p:cNvPr id="3" name="内容占位符 2"/>
          <p:cNvSpPr>
            <a:spLocks noGrp="1"/>
          </p:cNvSpPr>
          <p:nvPr>
            <p:ph idx="1"/>
          </p:nvPr>
        </p:nvSpPr>
        <p:spPr>
          <a:xfrm>
            <a:off x="457200" y="1600200"/>
            <a:ext cx="8229600" cy="4709120"/>
          </a:xfrm>
        </p:spPr>
        <p:txBody>
          <a:bodyPr>
            <a:normAutofit fontScale="70000" lnSpcReduction="20000"/>
          </a:bodyPr>
          <a:lstStyle/>
          <a:p>
            <a:pPr>
              <a:lnSpc>
                <a:spcPts val="2600"/>
              </a:lnSpc>
            </a:pPr>
            <a:r>
              <a:rPr lang="zh-CN" altLang="en-US" dirty="0"/>
              <a:t>张立新，男，北京师范大学地理学与遥感科学学院教授。曾参加</a:t>
            </a:r>
            <a:r>
              <a:rPr lang="en-US" altLang="zh-CN" dirty="0"/>
              <a:t>863</a:t>
            </a:r>
            <a:r>
              <a:rPr lang="zh-CN" altLang="en-US" dirty="0"/>
              <a:t>重大项目、</a:t>
            </a:r>
            <a:r>
              <a:rPr lang="en-US" altLang="zh-CN" dirty="0"/>
              <a:t>973</a:t>
            </a:r>
            <a:r>
              <a:rPr lang="zh-CN" altLang="en-US" dirty="0"/>
              <a:t>项目</a:t>
            </a:r>
            <a:r>
              <a:rPr lang="zh-CN" altLang="en-US" dirty="0" smtClean="0"/>
              <a:t>。</a:t>
            </a:r>
            <a:endParaRPr lang="en-US" altLang="zh-CN" dirty="0" smtClean="0"/>
          </a:p>
          <a:p>
            <a:pPr>
              <a:lnSpc>
                <a:spcPts val="2600"/>
              </a:lnSpc>
            </a:pPr>
            <a:r>
              <a:rPr lang="en-US" altLang="zh-CN" dirty="0"/>
              <a:t>2008</a:t>
            </a:r>
            <a:r>
              <a:rPr lang="zh-CN" altLang="en-US" dirty="0"/>
              <a:t>年</a:t>
            </a:r>
            <a:r>
              <a:rPr lang="en-US" altLang="zh-CN" dirty="0"/>
              <a:t>3</a:t>
            </a:r>
            <a:r>
              <a:rPr lang="zh-CN" altLang="en-US" dirty="0"/>
              <a:t>月至</a:t>
            </a:r>
            <a:r>
              <a:rPr lang="en-US" altLang="zh-CN" dirty="0"/>
              <a:t>2009</a:t>
            </a:r>
            <a:r>
              <a:rPr lang="zh-CN" altLang="en-US" dirty="0"/>
              <a:t>年</a:t>
            </a:r>
            <a:r>
              <a:rPr lang="en-US" altLang="zh-CN" dirty="0"/>
              <a:t>3</a:t>
            </a:r>
            <a:r>
              <a:rPr lang="zh-CN" altLang="en-US" dirty="0"/>
              <a:t>月，张立新利用负责科研实验的职务便利，</a:t>
            </a:r>
            <a:r>
              <a:rPr lang="zh-CN" altLang="en-US" b="1" dirty="0"/>
              <a:t>以支付临时工劳务费的名义</a:t>
            </a:r>
            <a:r>
              <a:rPr lang="zh-CN" altLang="en-US" dirty="0"/>
              <a:t>，先后分</a:t>
            </a:r>
            <a:r>
              <a:rPr lang="en-US" altLang="zh-CN" dirty="0"/>
              <a:t>17</a:t>
            </a:r>
            <a:r>
              <a:rPr lang="zh-CN" altLang="en-US" dirty="0"/>
              <a:t>次从北京师范大学骗领科研经费共计人民币</a:t>
            </a:r>
            <a:r>
              <a:rPr lang="en-US" altLang="zh-CN" dirty="0"/>
              <a:t>25.5</a:t>
            </a:r>
            <a:r>
              <a:rPr lang="zh-CN" altLang="en-US" dirty="0"/>
              <a:t>万元，用于日常消费</a:t>
            </a:r>
            <a:r>
              <a:rPr lang="zh-CN" altLang="en-US" dirty="0" smtClean="0"/>
              <a:t>。</a:t>
            </a:r>
            <a:endParaRPr lang="en-US" altLang="zh-CN" dirty="0" smtClean="0"/>
          </a:p>
          <a:p>
            <a:pPr>
              <a:lnSpc>
                <a:spcPts val="2600"/>
              </a:lnSpc>
            </a:pPr>
            <a:r>
              <a:rPr lang="en-US" altLang="zh-CN" dirty="0" smtClean="0"/>
              <a:t>2011</a:t>
            </a:r>
            <a:r>
              <a:rPr lang="zh-CN" altLang="en-US" dirty="0"/>
              <a:t>年</a:t>
            </a:r>
            <a:r>
              <a:rPr lang="en-US" altLang="zh-CN" dirty="0"/>
              <a:t>3</a:t>
            </a:r>
            <a:r>
              <a:rPr lang="zh-CN" altLang="en-US" dirty="0"/>
              <a:t>月，张立新利用负责无人飞艇遥感平台项目的职务便利，在向飞宇航空科技公司订购无人飞艇航空遥感平台时，与公司负责人串通，</a:t>
            </a:r>
            <a:r>
              <a:rPr lang="zh-CN" altLang="en-US" b="1" dirty="0"/>
              <a:t>采用虚增合同价款的方式</a:t>
            </a:r>
            <a:r>
              <a:rPr lang="zh-CN" altLang="en-US" dirty="0"/>
              <a:t>，从中国科学院遥感应用研究所骗取科研专项经费人民币</a:t>
            </a:r>
            <a:r>
              <a:rPr lang="en-US" altLang="zh-CN" dirty="0"/>
              <a:t>45</a:t>
            </a:r>
            <a:r>
              <a:rPr lang="zh-CN" altLang="en-US" dirty="0"/>
              <a:t>万元。</a:t>
            </a:r>
            <a:endParaRPr lang="en-US" altLang="zh-CN" dirty="0" smtClean="0"/>
          </a:p>
          <a:p>
            <a:pPr>
              <a:lnSpc>
                <a:spcPts val="2600"/>
              </a:lnSpc>
            </a:pPr>
            <a:r>
              <a:rPr lang="zh-CN" altLang="en-US" dirty="0"/>
              <a:t>一审法院审理认为，张立新利用负责科研项目，支配、使用科研经费的职务便利，采用虚列支出，虚增合同价款等方式骗取国家下拨的科研经费共计人民币</a:t>
            </a:r>
            <a:r>
              <a:rPr lang="en-US" altLang="zh-CN" dirty="0"/>
              <a:t>70.5</a:t>
            </a:r>
            <a:r>
              <a:rPr lang="zh-CN" altLang="en-US" dirty="0"/>
              <a:t>万元，已构成贪污罪，</a:t>
            </a:r>
            <a:r>
              <a:rPr lang="zh-CN" altLang="en-US" dirty="0" smtClean="0"/>
              <a:t>最</a:t>
            </a:r>
            <a:r>
              <a:rPr lang="zh-CN" altLang="en-US" dirty="0"/>
              <a:t>万元，已构成贪污罪，</a:t>
            </a:r>
            <a:r>
              <a:rPr lang="zh-CN" altLang="en-US" b="1" dirty="0" smtClean="0"/>
              <a:t>最终</a:t>
            </a:r>
            <a:r>
              <a:rPr lang="zh-CN" altLang="en-US" b="1" dirty="0"/>
              <a:t>判处其有期徒刑</a:t>
            </a:r>
            <a:r>
              <a:rPr lang="en-US" altLang="zh-CN" b="1" dirty="0"/>
              <a:t>11</a:t>
            </a:r>
            <a:r>
              <a:rPr lang="zh-CN" altLang="en-US" b="1" dirty="0"/>
              <a:t>年</a:t>
            </a:r>
            <a:r>
              <a:rPr lang="zh-CN" altLang="en-US" dirty="0"/>
              <a:t>。</a:t>
            </a:r>
            <a:endParaRPr lang="zh-CN" altLang="en-US" dirty="0"/>
          </a:p>
        </p:txBody>
      </p:sp>
      <p:sp>
        <p:nvSpPr>
          <p:cNvPr id="4" name="日期占位符 3"/>
          <p:cNvSpPr>
            <a:spLocks noGrp="1"/>
          </p:cNvSpPr>
          <p:nvPr>
            <p:ph type="dt" sz="half" idx="10"/>
          </p:nvPr>
        </p:nvSpPr>
        <p:spPr/>
        <p:txBody>
          <a:bodyPr/>
          <a:lstStyle/>
          <a:p>
            <a:fld id="{A82D3EE9-7A03-4FD0-8DC7-174B2BBCB8EE}"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14</a:t>
            </a:fld>
            <a:endParaRPr lang="zh-CN" altLang="en-US"/>
          </a:p>
        </p:txBody>
      </p:sp>
    </p:spTree>
    <p:extLst>
      <p:ext uri="{BB962C8B-B14F-4D97-AF65-F5344CB8AC3E}">
        <p14:creationId xmlns:p14="http://schemas.microsoft.com/office/powerpoint/2010/main" val="948654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t>典型</a:t>
            </a:r>
            <a:r>
              <a:rPr lang="zh-CN" altLang="en-US" b="1" dirty="0" smtClean="0"/>
              <a:t>案例</a:t>
            </a:r>
            <a:r>
              <a:rPr lang="en-US" altLang="zh-CN" b="1" dirty="0" smtClean="0"/>
              <a:t>2</a:t>
            </a:r>
            <a:r>
              <a:rPr lang="zh-CN" altLang="en-US" b="1" dirty="0" smtClean="0"/>
              <a:t>：</a:t>
            </a:r>
            <a:r>
              <a:rPr lang="zh-CN" altLang="en-US" b="1" dirty="0"/>
              <a:t>“中国最年轻院士”被批捕 初查发现贪污两千万 </a:t>
            </a:r>
            <a:endParaRPr lang="zh-CN" altLang="en-US" b="1" dirty="0"/>
          </a:p>
        </p:txBody>
      </p:sp>
      <p:sp>
        <p:nvSpPr>
          <p:cNvPr id="3" name="内容占位符 2"/>
          <p:cNvSpPr>
            <a:spLocks noGrp="1"/>
          </p:cNvSpPr>
          <p:nvPr>
            <p:ph idx="1"/>
          </p:nvPr>
        </p:nvSpPr>
        <p:spPr/>
        <p:txBody>
          <a:bodyPr>
            <a:normAutofit fontScale="77500" lnSpcReduction="20000"/>
          </a:bodyPr>
          <a:lstStyle/>
          <a:p>
            <a:pPr>
              <a:lnSpc>
                <a:spcPts val="3000"/>
              </a:lnSpc>
            </a:pPr>
            <a:r>
              <a:rPr lang="zh-CN" altLang="en-US" dirty="0"/>
              <a:t>李宁，男，教授，博士生导师。</a:t>
            </a:r>
            <a:r>
              <a:rPr lang="en-US" altLang="zh-CN" dirty="0"/>
              <a:t>2007</a:t>
            </a:r>
            <a:r>
              <a:rPr lang="zh-CN" altLang="en-US" dirty="0"/>
              <a:t>年当选中国工程院院士，被媒体誉为“中国最年轻的院士”，担任中国农业大学农业生物技术国家重点实验室主任，被誉为“中国动物转基因克隆研究领军人物”</a:t>
            </a:r>
            <a:r>
              <a:rPr lang="zh-CN" altLang="en-US" dirty="0" smtClean="0"/>
              <a:t>。</a:t>
            </a:r>
            <a:endParaRPr lang="en-US" altLang="zh-CN" dirty="0" smtClean="0"/>
          </a:p>
          <a:p>
            <a:pPr>
              <a:lnSpc>
                <a:spcPts val="3000"/>
              </a:lnSpc>
            </a:pPr>
            <a:r>
              <a:rPr lang="en-US" altLang="zh-CN" dirty="0"/>
              <a:t>2014</a:t>
            </a:r>
            <a:r>
              <a:rPr lang="zh-CN" altLang="en-US" dirty="0"/>
              <a:t>年</a:t>
            </a:r>
            <a:r>
              <a:rPr lang="en-US" altLang="zh-CN" dirty="0"/>
              <a:t>10</a:t>
            </a:r>
            <a:r>
              <a:rPr lang="zh-CN" altLang="en-US" dirty="0"/>
              <a:t>月</a:t>
            </a:r>
            <a:r>
              <a:rPr lang="en-US" altLang="zh-CN" dirty="0"/>
              <a:t>10</a:t>
            </a:r>
            <a:r>
              <a:rPr lang="zh-CN" altLang="en-US" dirty="0"/>
              <a:t>日，中纪委官网发布通报，</a:t>
            </a:r>
            <a:r>
              <a:rPr lang="en-US" altLang="zh-CN" dirty="0"/>
              <a:t>2014</a:t>
            </a:r>
            <a:r>
              <a:rPr lang="zh-CN" altLang="en-US" dirty="0"/>
              <a:t>年</a:t>
            </a:r>
            <a:r>
              <a:rPr lang="en-US" altLang="zh-CN" dirty="0"/>
              <a:t>5</a:t>
            </a:r>
            <a:r>
              <a:rPr lang="zh-CN" altLang="en-US" dirty="0"/>
              <a:t>月，最高检决定将审计署审计发现的李宁涉嫌职务犯罪线索指定吉林省人民检察院查办。</a:t>
            </a:r>
            <a:r>
              <a:rPr lang="en-US" altLang="zh-CN" dirty="0"/>
              <a:t>6</a:t>
            </a:r>
            <a:r>
              <a:rPr lang="zh-CN" altLang="en-US" dirty="0"/>
              <a:t>月，吉林省检察机关以涉嫌贪污犯罪对李宁立案侦查并采取强制措施</a:t>
            </a:r>
            <a:r>
              <a:rPr lang="zh-CN" altLang="en-US" dirty="0" smtClean="0"/>
              <a:t>。</a:t>
            </a:r>
            <a:endParaRPr lang="en-US" altLang="zh-CN" dirty="0" smtClean="0"/>
          </a:p>
          <a:p>
            <a:pPr>
              <a:lnSpc>
                <a:spcPts val="3000"/>
              </a:lnSpc>
            </a:pPr>
            <a:r>
              <a:rPr lang="zh-CN" altLang="en-US" dirty="0" smtClean="0"/>
              <a:t>经</a:t>
            </a:r>
            <a:r>
              <a:rPr lang="zh-CN" altLang="en-US" dirty="0"/>
              <a:t>初步查明，李宁利用职务便利，</a:t>
            </a:r>
            <a:r>
              <a:rPr lang="zh-CN" altLang="en-US" b="1" dirty="0"/>
              <a:t>以虚假发票和事项套取科研经费转入本人控制公司方式</a:t>
            </a:r>
            <a:r>
              <a:rPr lang="zh-CN" altLang="en-US" dirty="0"/>
              <a:t>，先后涉嫌贪污公款</a:t>
            </a:r>
            <a:r>
              <a:rPr lang="en-US" altLang="zh-CN" dirty="0"/>
              <a:t>2000</a:t>
            </a:r>
            <a:r>
              <a:rPr lang="zh-CN" altLang="en-US" dirty="0"/>
              <a:t>余万元。</a:t>
            </a:r>
            <a:endParaRPr lang="zh-CN" altLang="en-US" dirty="0"/>
          </a:p>
        </p:txBody>
      </p:sp>
      <p:sp>
        <p:nvSpPr>
          <p:cNvPr id="4" name="日期占位符 3"/>
          <p:cNvSpPr>
            <a:spLocks noGrp="1"/>
          </p:cNvSpPr>
          <p:nvPr>
            <p:ph type="dt" sz="half" idx="10"/>
          </p:nvPr>
        </p:nvSpPr>
        <p:spPr/>
        <p:txBody>
          <a:bodyPr/>
          <a:lstStyle/>
          <a:p>
            <a:fld id="{7BA58D56-4928-4348-9981-27E15AC37A32}"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15</a:t>
            </a:fld>
            <a:endParaRPr lang="zh-CN" altLang="en-US"/>
          </a:p>
        </p:txBody>
      </p:sp>
    </p:spTree>
    <p:extLst>
      <p:ext uri="{BB962C8B-B14F-4D97-AF65-F5344CB8AC3E}">
        <p14:creationId xmlns:p14="http://schemas.microsoft.com/office/powerpoint/2010/main" val="2491699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404664"/>
            <a:ext cx="8229600" cy="1143000"/>
          </a:xfrm>
        </p:spPr>
        <p:txBody>
          <a:bodyPr>
            <a:noAutofit/>
          </a:bodyPr>
          <a:lstStyle/>
          <a:p>
            <a:r>
              <a:rPr lang="zh-CN" altLang="en-US" sz="3600" b="1" dirty="0" smtClean="0"/>
              <a:t>案例</a:t>
            </a:r>
            <a:r>
              <a:rPr lang="en-US" altLang="zh-CN" sz="3600" b="1" dirty="0" smtClean="0"/>
              <a:t>3</a:t>
            </a:r>
            <a:r>
              <a:rPr lang="zh-CN" altLang="en-US" sz="3600" b="1" dirty="0" smtClean="0"/>
              <a:t>：</a:t>
            </a:r>
            <a:r>
              <a:rPr lang="zh-CN" altLang="en-US" sz="3600" b="1" dirty="0"/>
              <a:t>北邮院长套取科研经费购买理财产品 </a:t>
            </a:r>
            <a:endParaRPr lang="zh-CN" altLang="en-US" sz="3600" b="1" dirty="0"/>
          </a:p>
        </p:txBody>
      </p:sp>
      <p:sp>
        <p:nvSpPr>
          <p:cNvPr id="3" name="内容占位符 2"/>
          <p:cNvSpPr>
            <a:spLocks noGrp="1"/>
          </p:cNvSpPr>
          <p:nvPr>
            <p:ph idx="1"/>
          </p:nvPr>
        </p:nvSpPr>
        <p:spPr>
          <a:xfrm>
            <a:off x="457200" y="1700808"/>
            <a:ext cx="8229600" cy="4425355"/>
          </a:xfrm>
        </p:spPr>
        <p:txBody>
          <a:bodyPr>
            <a:normAutofit/>
          </a:bodyPr>
          <a:lstStyle/>
          <a:p>
            <a:r>
              <a:rPr lang="zh-CN" altLang="en-US" dirty="0"/>
              <a:t>宋茂强，男，原北京邮电大学软件学院院长，教育部</a:t>
            </a:r>
            <a:r>
              <a:rPr lang="zh-CN" altLang="en-US" dirty="0" smtClean="0"/>
              <a:t>高等学</a:t>
            </a:r>
            <a:r>
              <a:rPr lang="zh-CN" altLang="en-US" dirty="0"/>
              <a:t>校软件工程教学指导分委员会委员</a:t>
            </a:r>
            <a:r>
              <a:rPr lang="zh-CN" altLang="en-US" dirty="0" smtClean="0"/>
              <a:t>。</a:t>
            </a:r>
            <a:endParaRPr lang="en-US" altLang="zh-CN" dirty="0" smtClean="0"/>
          </a:p>
          <a:p>
            <a:r>
              <a:rPr lang="zh-CN" altLang="en-US" dirty="0"/>
              <a:t>北京邮电大学软件学院原执行院长宋茂强</a:t>
            </a:r>
            <a:r>
              <a:rPr lang="zh-CN" altLang="en-US" b="1" dirty="0"/>
              <a:t>利用借用他人身份证、签订虚假劳务合同</a:t>
            </a:r>
            <a:r>
              <a:rPr lang="zh-CN" altLang="en-US" dirty="0"/>
              <a:t>，冒领国家科技重大专项科研经费</a:t>
            </a:r>
            <a:r>
              <a:rPr lang="en-US" altLang="zh-CN" dirty="0"/>
              <a:t>68</a:t>
            </a:r>
            <a:r>
              <a:rPr lang="zh-CN" altLang="en-US" dirty="0"/>
              <a:t>万元，</a:t>
            </a:r>
            <a:r>
              <a:rPr lang="en-US" altLang="zh-CN" b="1" dirty="0"/>
              <a:t>2014</a:t>
            </a:r>
            <a:r>
              <a:rPr lang="zh-CN" altLang="en-US" b="1" dirty="0"/>
              <a:t>年</a:t>
            </a:r>
            <a:r>
              <a:rPr lang="en-US" altLang="zh-CN" b="1" dirty="0"/>
              <a:t>2</a:t>
            </a:r>
            <a:r>
              <a:rPr lang="zh-CN" altLang="en-US" b="1" dirty="0"/>
              <a:t>月</a:t>
            </a:r>
            <a:r>
              <a:rPr lang="en-US" altLang="zh-CN" b="1" dirty="0"/>
              <a:t>9</a:t>
            </a:r>
            <a:r>
              <a:rPr lang="zh-CN" altLang="en-US" b="1" dirty="0"/>
              <a:t>日，法院以贪污罪判处其有期徒刑</a:t>
            </a:r>
            <a:r>
              <a:rPr lang="en-US" altLang="zh-CN" b="1" dirty="0"/>
              <a:t>10</a:t>
            </a:r>
            <a:r>
              <a:rPr lang="zh-CN" altLang="en-US" b="1" dirty="0"/>
              <a:t>年</a:t>
            </a:r>
            <a:r>
              <a:rPr lang="en-US" altLang="zh-CN" b="1" dirty="0"/>
              <a:t>6</a:t>
            </a:r>
            <a:r>
              <a:rPr lang="zh-CN" altLang="en-US" b="1" dirty="0"/>
              <a:t>个月</a:t>
            </a:r>
            <a:r>
              <a:rPr lang="zh-CN" altLang="en-US" dirty="0"/>
              <a:t>。</a:t>
            </a:r>
            <a:endParaRPr lang="zh-CN" altLang="en-US" dirty="0"/>
          </a:p>
        </p:txBody>
      </p:sp>
      <p:sp>
        <p:nvSpPr>
          <p:cNvPr id="4" name="日期占位符 3"/>
          <p:cNvSpPr>
            <a:spLocks noGrp="1"/>
          </p:cNvSpPr>
          <p:nvPr>
            <p:ph type="dt" sz="half" idx="10"/>
          </p:nvPr>
        </p:nvSpPr>
        <p:spPr/>
        <p:txBody>
          <a:bodyPr/>
          <a:lstStyle/>
          <a:p>
            <a:fld id="{8079969A-B94E-4B28-81FA-ACDB91C94192}"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16</a:t>
            </a:fld>
            <a:endParaRPr lang="zh-CN" altLang="en-US"/>
          </a:p>
        </p:txBody>
      </p:sp>
    </p:spTree>
    <p:extLst>
      <p:ext uri="{BB962C8B-B14F-4D97-AF65-F5344CB8AC3E}">
        <p14:creationId xmlns:p14="http://schemas.microsoft.com/office/powerpoint/2010/main" val="699882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b="1" dirty="0" smtClean="0"/>
              <a:t>案例</a:t>
            </a:r>
            <a:r>
              <a:rPr lang="en-US" altLang="zh-CN" sz="3600" b="1" dirty="0" smtClean="0"/>
              <a:t>4</a:t>
            </a:r>
            <a:r>
              <a:rPr lang="zh-CN" altLang="en-US" sz="3600" b="1" dirty="0" smtClean="0"/>
              <a:t>：</a:t>
            </a:r>
            <a:r>
              <a:rPr lang="zh-CN" altLang="en-US" sz="3600" b="1" dirty="0"/>
              <a:t>北京中医药大学原教授联手妻子与学生贪钱 </a:t>
            </a:r>
            <a:endParaRPr lang="zh-CN" altLang="en-US" sz="3600" b="1" dirty="0"/>
          </a:p>
        </p:txBody>
      </p:sp>
      <p:sp>
        <p:nvSpPr>
          <p:cNvPr id="3" name="内容占位符 2"/>
          <p:cNvSpPr>
            <a:spLocks noGrp="1"/>
          </p:cNvSpPr>
          <p:nvPr>
            <p:ph idx="1"/>
          </p:nvPr>
        </p:nvSpPr>
        <p:spPr>
          <a:xfrm>
            <a:off x="457200" y="1412776"/>
            <a:ext cx="8229600" cy="4968552"/>
          </a:xfrm>
        </p:spPr>
        <p:txBody>
          <a:bodyPr>
            <a:normAutofit fontScale="77500" lnSpcReduction="20000"/>
          </a:bodyPr>
          <a:lstStyle/>
          <a:p>
            <a:r>
              <a:rPr lang="zh-CN" altLang="en-US" dirty="0"/>
              <a:t>李澎涛，男，医学博士、博士后，主任医师，北京中医药大学二级教授，基础医学院副院长。王新月，女，北京中医药大学教授，李澎涛之妻</a:t>
            </a:r>
            <a:r>
              <a:rPr lang="zh-CN" altLang="en-US" dirty="0" smtClean="0"/>
              <a:t>。</a:t>
            </a:r>
            <a:endParaRPr lang="en-US" altLang="zh-CN" dirty="0" smtClean="0"/>
          </a:p>
          <a:p>
            <a:r>
              <a:rPr lang="en-US" altLang="zh-CN" dirty="0"/>
              <a:t>2008</a:t>
            </a:r>
            <a:r>
              <a:rPr lang="zh-CN" altLang="en-US" dirty="0"/>
              <a:t>年至</a:t>
            </a:r>
            <a:r>
              <a:rPr lang="en-US" altLang="zh-CN" dirty="0"/>
              <a:t>2012</a:t>
            </a:r>
            <a:r>
              <a:rPr lang="zh-CN" altLang="en-US" dirty="0"/>
              <a:t>年间，北京中医药大学先后承担</a:t>
            </a:r>
            <a:r>
              <a:rPr lang="en-US" altLang="zh-CN" dirty="0"/>
              <a:t>4</a:t>
            </a:r>
            <a:r>
              <a:rPr lang="zh-CN" altLang="en-US" dirty="0"/>
              <a:t>个国家科技重大专项课题的研究工作，截至</a:t>
            </a:r>
            <a:r>
              <a:rPr lang="en-US" altLang="zh-CN" dirty="0"/>
              <a:t>2010</a:t>
            </a:r>
            <a:r>
              <a:rPr lang="zh-CN" altLang="en-US" dirty="0"/>
              <a:t>年</a:t>
            </a:r>
            <a:r>
              <a:rPr lang="en-US" altLang="zh-CN" dirty="0"/>
              <a:t>12</a:t>
            </a:r>
            <a:r>
              <a:rPr lang="zh-CN" altLang="en-US" dirty="0"/>
              <a:t>月，国家财政共向该校拨付经费</a:t>
            </a:r>
            <a:r>
              <a:rPr lang="en-US" altLang="zh-CN" dirty="0"/>
              <a:t>700</a:t>
            </a:r>
            <a:r>
              <a:rPr lang="zh-CN" altLang="en-US" dirty="0"/>
              <a:t>余万元。李澎涛夫妇是上述课题的负责人，李澎涛的博士生王甫则在课题中负责财务报销工作</a:t>
            </a:r>
            <a:r>
              <a:rPr lang="zh-CN" altLang="en-US" dirty="0" smtClean="0"/>
              <a:t>。</a:t>
            </a:r>
            <a:endParaRPr lang="en-US" altLang="zh-CN" dirty="0" smtClean="0"/>
          </a:p>
          <a:p>
            <a:r>
              <a:rPr lang="zh-CN" altLang="en-US" dirty="0"/>
              <a:t>在课题研究过程中，</a:t>
            </a:r>
            <a:r>
              <a:rPr lang="zh-CN" altLang="en-US" b="1" dirty="0"/>
              <a:t>李澎涛</a:t>
            </a:r>
            <a:r>
              <a:rPr lang="zh-CN" altLang="en-US" b="1" dirty="0" smtClean="0"/>
              <a:t>、</a:t>
            </a:r>
            <a:r>
              <a:rPr lang="zh-CN" altLang="en-US" b="1" dirty="0"/>
              <a:t>王甫合谋采取虚列支出方式，通过课题实验试剂、耗材供应商北京某技术发展有限公司账户套取课题经费</a:t>
            </a:r>
            <a:r>
              <a:rPr lang="zh-CN" altLang="en-US" dirty="0"/>
              <a:t>。王新月在明知李澎涛、王甫上述行为的情况下，仍提供其名下银行账户用于套取课题经费。三人共同套取课题经费</a:t>
            </a:r>
            <a:r>
              <a:rPr lang="en-US" altLang="zh-CN" dirty="0"/>
              <a:t>75.7</a:t>
            </a:r>
            <a:r>
              <a:rPr lang="zh-CN" altLang="en-US" dirty="0"/>
              <a:t>万余元</a:t>
            </a:r>
            <a:r>
              <a:rPr lang="zh-CN" altLang="en-US" dirty="0" smtClean="0"/>
              <a:t>。</a:t>
            </a:r>
            <a:endParaRPr lang="en-US" altLang="zh-CN" dirty="0" smtClean="0"/>
          </a:p>
          <a:p>
            <a:r>
              <a:rPr lang="zh-CN" altLang="en-US" b="1" dirty="0" smtClean="0"/>
              <a:t>一审</a:t>
            </a:r>
            <a:r>
              <a:rPr lang="zh-CN" altLang="en-US" b="1" dirty="0"/>
              <a:t>法院判处李澎涛、王甫有期徒刑</a:t>
            </a:r>
            <a:r>
              <a:rPr lang="en-US" altLang="zh-CN" b="1" dirty="0"/>
              <a:t>11</a:t>
            </a:r>
            <a:r>
              <a:rPr lang="zh-CN" altLang="en-US" b="1" dirty="0"/>
              <a:t>年，剥夺政治权利</a:t>
            </a:r>
            <a:r>
              <a:rPr lang="en-US" altLang="zh-CN" b="1" dirty="0"/>
              <a:t>2</a:t>
            </a:r>
            <a:r>
              <a:rPr lang="zh-CN" altLang="en-US" b="1" dirty="0"/>
              <a:t>年；判处王新月有期徒刑</a:t>
            </a:r>
            <a:r>
              <a:rPr lang="en-US" altLang="zh-CN" b="1" dirty="0"/>
              <a:t>5</a:t>
            </a:r>
            <a:r>
              <a:rPr lang="zh-CN" altLang="en-US" b="1" dirty="0"/>
              <a:t>年。</a:t>
            </a:r>
            <a:endParaRPr lang="zh-CN" altLang="en-US" b="1" dirty="0"/>
          </a:p>
        </p:txBody>
      </p:sp>
      <p:sp>
        <p:nvSpPr>
          <p:cNvPr id="4" name="日期占位符 3"/>
          <p:cNvSpPr>
            <a:spLocks noGrp="1"/>
          </p:cNvSpPr>
          <p:nvPr>
            <p:ph type="dt" sz="half" idx="10"/>
          </p:nvPr>
        </p:nvSpPr>
        <p:spPr/>
        <p:txBody>
          <a:bodyPr/>
          <a:lstStyle/>
          <a:p>
            <a:fld id="{F6074270-F613-4FFB-B250-CD8D19153161}"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17</a:t>
            </a:fld>
            <a:endParaRPr lang="zh-CN" altLang="en-US"/>
          </a:p>
        </p:txBody>
      </p:sp>
    </p:spTree>
    <p:extLst>
      <p:ext uri="{BB962C8B-B14F-4D97-AF65-F5344CB8AC3E}">
        <p14:creationId xmlns:p14="http://schemas.microsoft.com/office/powerpoint/2010/main" val="3395697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normAutofit/>
          </a:bodyPr>
          <a:lstStyle/>
          <a:p>
            <a:r>
              <a:rPr lang="zh-CN" altLang="en-US" sz="3600" b="1" dirty="0" smtClean="0"/>
              <a:t>案例</a:t>
            </a:r>
            <a:r>
              <a:rPr lang="en-US" altLang="zh-CN" sz="3600" b="1" dirty="0" smtClean="0"/>
              <a:t>5</a:t>
            </a:r>
            <a:r>
              <a:rPr lang="zh-CN" altLang="en-US" sz="3600" b="1" dirty="0" smtClean="0"/>
              <a:t>：</a:t>
            </a:r>
            <a:r>
              <a:rPr lang="zh-CN" altLang="en-US" sz="3600" b="1" dirty="0"/>
              <a:t>北大教师贪污学术经费去旅游 </a:t>
            </a:r>
            <a:endParaRPr lang="zh-CN" altLang="en-US" sz="3600" b="1" dirty="0"/>
          </a:p>
        </p:txBody>
      </p:sp>
      <p:sp>
        <p:nvSpPr>
          <p:cNvPr id="3" name="内容占位符 2"/>
          <p:cNvSpPr>
            <a:spLocks noGrp="1"/>
          </p:cNvSpPr>
          <p:nvPr>
            <p:ph idx="1"/>
          </p:nvPr>
        </p:nvSpPr>
        <p:spPr>
          <a:xfrm>
            <a:off x="457200" y="1484784"/>
            <a:ext cx="8229600" cy="4824536"/>
          </a:xfrm>
        </p:spPr>
        <p:txBody>
          <a:bodyPr>
            <a:normAutofit/>
          </a:bodyPr>
          <a:lstStyle/>
          <a:p>
            <a:pPr>
              <a:lnSpc>
                <a:spcPts val="3400"/>
              </a:lnSpc>
            </a:pPr>
            <a:r>
              <a:rPr lang="en-US" altLang="zh-CN" sz="2400" dirty="0"/>
              <a:t>2010</a:t>
            </a:r>
            <a:r>
              <a:rPr lang="zh-CN" altLang="en-US" sz="2400" dirty="0"/>
              <a:t>年，海淀区检察院反贪局在办理其它案件时，发现北大化学院实验师徐某、谢某存在重大贪污犯罪嫌疑</a:t>
            </a:r>
            <a:r>
              <a:rPr lang="zh-CN" altLang="en-US" sz="2400" dirty="0" smtClean="0"/>
              <a:t>。</a:t>
            </a:r>
            <a:endParaRPr lang="en-US" altLang="zh-CN" sz="2400" dirty="0" smtClean="0"/>
          </a:p>
          <a:p>
            <a:pPr>
              <a:lnSpc>
                <a:spcPts val="3400"/>
              </a:lnSpc>
            </a:pPr>
            <a:r>
              <a:rPr lang="zh-CN" altLang="en-US" sz="2400" dirty="0"/>
              <a:t>在强大的压力下，徐某主动来到了海淀检察院，接受检察院的询问，且主动承认了利用掌管实验经费的职务便利，</a:t>
            </a:r>
            <a:r>
              <a:rPr lang="zh-CN" altLang="en-US" sz="2400" b="1" dirty="0"/>
              <a:t>将自己和谢某等人到西藏、四川、新疆等地的旅游费用，共计</a:t>
            </a:r>
            <a:r>
              <a:rPr lang="en-US" altLang="zh-CN" sz="2400" b="1" dirty="0"/>
              <a:t>17000</a:t>
            </a:r>
            <a:r>
              <a:rPr lang="zh-CN" altLang="en-US" sz="2400" b="1" dirty="0"/>
              <a:t>余元，以学术交流、出差等公务名义，在财务上进行报销的过程</a:t>
            </a:r>
            <a:r>
              <a:rPr lang="zh-CN" altLang="en-US" sz="2400" dirty="0"/>
              <a:t>。徐某还主动交代了个人前往广东、广西、海南等多地旅游的费用，共计</a:t>
            </a:r>
            <a:r>
              <a:rPr lang="en-US" altLang="zh-CN" sz="2400" dirty="0"/>
              <a:t>12500</a:t>
            </a:r>
            <a:r>
              <a:rPr lang="zh-CN" altLang="en-US" sz="2400" dirty="0"/>
              <a:t>多元</a:t>
            </a:r>
            <a:r>
              <a:rPr lang="zh-CN" altLang="en-US" sz="2400" dirty="0" smtClean="0"/>
              <a:t>。</a:t>
            </a:r>
            <a:endParaRPr lang="en-US" altLang="zh-CN" sz="2400" dirty="0"/>
          </a:p>
          <a:p>
            <a:pPr>
              <a:lnSpc>
                <a:spcPts val="3400"/>
              </a:lnSpc>
            </a:pPr>
            <a:r>
              <a:rPr lang="zh-CN" altLang="en-US" sz="2400" b="1" dirty="0" smtClean="0"/>
              <a:t>最终</a:t>
            </a:r>
            <a:r>
              <a:rPr lang="zh-CN" altLang="en-US" sz="2400" b="1" dirty="0"/>
              <a:t>，法院以贪污罪判处徐某有期徒刑一年六个月，缓刑两年；以贪污罪判处谢某有期徒刑一年，缓刑一年。</a:t>
            </a:r>
          </a:p>
        </p:txBody>
      </p:sp>
      <p:sp>
        <p:nvSpPr>
          <p:cNvPr id="4" name="日期占位符 3"/>
          <p:cNvSpPr>
            <a:spLocks noGrp="1"/>
          </p:cNvSpPr>
          <p:nvPr>
            <p:ph type="dt" sz="half" idx="10"/>
          </p:nvPr>
        </p:nvSpPr>
        <p:spPr/>
        <p:txBody>
          <a:bodyPr/>
          <a:lstStyle/>
          <a:p>
            <a:fld id="{48E4C04B-28D5-4EE2-B0D7-E9825CC95B21}"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18</a:t>
            </a:fld>
            <a:endParaRPr lang="zh-CN" altLang="en-US"/>
          </a:p>
        </p:txBody>
      </p:sp>
    </p:spTree>
    <p:extLst>
      <p:ext uri="{BB962C8B-B14F-4D97-AF65-F5344CB8AC3E}">
        <p14:creationId xmlns:p14="http://schemas.microsoft.com/office/powerpoint/2010/main" val="2769406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t>案例</a:t>
            </a:r>
            <a:r>
              <a:rPr lang="en-US" altLang="zh-CN" b="1" dirty="0" smtClean="0"/>
              <a:t>6</a:t>
            </a:r>
            <a:r>
              <a:rPr lang="zh-CN" altLang="en-US" b="1" dirty="0" smtClean="0"/>
              <a:t>：</a:t>
            </a:r>
            <a:r>
              <a:rPr lang="en-US" altLang="zh-CN" b="1" dirty="0"/>
              <a:t>1505</a:t>
            </a:r>
            <a:r>
              <a:rPr lang="zh-CN" altLang="en-US" b="1" dirty="0"/>
              <a:t>张火车票报销折射科研经费乱象 </a:t>
            </a:r>
            <a:endParaRPr lang="zh-CN" altLang="en-US" b="1" dirty="0"/>
          </a:p>
        </p:txBody>
      </p:sp>
      <p:sp>
        <p:nvSpPr>
          <p:cNvPr id="3" name="内容占位符 2"/>
          <p:cNvSpPr>
            <a:spLocks noGrp="1"/>
          </p:cNvSpPr>
          <p:nvPr>
            <p:ph idx="1"/>
          </p:nvPr>
        </p:nvSpPr>
        <p:spPr/>
        <p:txBody>
          <a:bodyPr>
            <a:normAutofit fontScale="92500"/>
          </a:bodyPr>
          <a:lstStyle/>
          <a:p>
            <a:pPr>
              <a:lnSpc>
                <a:spcPct val="150000"/>
              </a:lnSpc>
            </a:pPr>
            <a:r>
              <a:rPr lang="zh-CN" altLang="en-US" dirty="0"/>
              <a:t>原山东财政学院“微山旅游规划”和“傅村镇旅游规划研究”课题组，</a:t>
            </a:r>
            <a:r>
              <a:rPr lang="zh-CN" altLang="en-US" b="1" dirty="0"/>
              <a:t>以差旅费名义分</a:t>
            </a:r>
            <a:r>
              <a:rPr lang="en-US" altLang="zh-CN" b="1" dirty="0"/>
              <a:t>37</a:t>
            </a:r>
            <a:r>
              <a:rPr lang="zh-CN" altLang="en-US" b="1" dirty="0"/>
              <a:t>次报销各地到佳木斯的单程火车票</a:t>
            </a:r>
            <a:r>
              <a:rPr lang="en-US" altLang="zh-CN" b="1" dirty="0"/>
              <a:t>1505</a:t>
            </a:r>
            <a:r>
              <a:rPr lang="zh-CN" altLang="en-US" b="1" dirty="0"/>
              <a:t>张，金额</a:t>
            </a:r>
            <a:r>
              <a:rPr lang="en-US" altLang="zh-CN" b="1" dirty="0"/>
              <a:t>28.36 </a:t>
            </a:r>
            <a:r>
              <a:rPr lang="zh-CN" altLang="en-US" b="1" dirty="0"/>
              <a:t>万元</a:t>
            </a:r>
            <a:r>
              <a:rPr lang="zh-CN" altLang="en-US" dirty="0"/>
              <a:t>，占</a:t>
            </a:r>
            <a:r>
              <a:rPr lang="en-US" altLang="zh-CN" dirty="0"/>
              <a:t>2008</a:t>
            </a:r>
            <a:r>
              <a:rPr lang="zh-CN" altLang="en-US" dirty="0"/>
              <a:t>年至</a:t>
            </a:r>
            <a:r>
              <a:rPr lang="en-US" altLang="zh-CN" dirty="0"/>
              <a:t>2011</a:t>
            </a:r>
            <a:r>
              <a:rPr lang="zh-CN" altLang="en-US" dirty="0"/>
              <a:t>年该项目拨入经费</a:t>
            </a:r>
            <a:r>
              <a:rPr lang="en-US" altLang="zh-CN" dirty="0"/>
              <a:t>57</a:t>
            </a:r>
            <a:r>
              <a:rPr lang="zh-CN" altLang="en-US" dirty="0"/>
              <a:t>万元的</a:t>
            </a:r>
            <a:r>
              <a:rPr lang="en-US" altLang="zh-CN" dirty="0"/>
              <a:t>49.75%</a:t>
            </a:r>
            <a:r>
              <a:rPr lang="zh-CN" altLang="en-US" dirty="0" smtClean="0"/>
              <a:t>。</a:t>
            </a:r>
            <a:endParaRPr lang="en-US" altLang="zh-CN" dirty="0" smtClean="0"/>
          </a:p>
          <a:p>
            <a:pPr>
              <a:lnSpc>
                <a:spcPct val="150000"/>
              </a:lnSpc>
            </a:pPr>
            <a:r>
              <a:rPr lang="zh-CN" altLang="en-US" dirty="0" smtClean="0"/>
              <a:t>目前</a:t>
            </a:r>
            <a:r>
              <a:rPr lang="zh-CN" altLang="en-US" dirty="0"/>
              <a:t>，课题组责任人已受行政严重警告处分</a:t>
            </a:r>
            <a:r>
              <a:rPr lang="zh-CN" altLang="en-US" dirty="0" smtClean="0"/>
              <a:t>。</a:t>
            </a:r>
            <a:endParaRPr lang="zh-CN" altLang="en-US" dirty="0"/>
          </a:p>
        </p:txBody>
      </p:sp>
      <p:sp>
        <p:nvSpPr>
          <p:cNvPr id="4" name="日期占位符 3"/>
          <p:cNvSpPr>
            <a:spLocks noGrp="1"/>
          </p:cNvSpPr>
          <p:nvPr>
            <p:ph type="dt" sz="half" idx="10"/>
          </p:nvPr>
        </p:nvSpPr>
        <p:spPr/>
        <p:txBody>
          <a:bodyPr/>
          <a:lstStyle/>
          <a:p>
            <a:fld id="{62E640AD-069F-4FFE-BB06-8A45AA220939}"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19</a:t>
            </a:fld>
            <a:endParaRPr lang="zh-CN" altLang="en-US"/>
          </a:p>
        </p:txBody>
      </p:sp>
    </p:spTree>
    <p:extLst>
      <p:ext uri="{BB962C8B-B14F-4D97-AF65-F5344CB8AC3E}">
        <p14:creationId xmlns:p14="http://schemas.microsoft.com/office/powerpoint/2010/main" val="781678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260648"/>
            <a:ext cx="8229600" cy="792088"/>
          </a:xfrm>
        </p:spPr>
        <p:txBody>
          <a:bodyPr>
            <a:normAutofit/>
          </a:bodyPr>
          <a:lstStyle/>
          <a:p>
            <a:r>
              <a:rPr lang="en-US" altLang="zh-CN" dirty="0" smtClean="0"/>
              <a:t> </a:t>
            </a:r>
            <a:r>
              <a:rPr lang="zh-CN" altLang="en-US" sz="3600" b="1" dirty="0" smtClean="0"/>
              <a:t>反思</a:t>
            </a:r>
            <a:r>
              <a:rPr lang="zh-CN" altLang="en-US" sz="3600" b="1" dirty="0"/>
              <a:t>与</a:t>
            </a:r>
            <a:r>
              <a:rPr lang="zh-CN" altLang="en-US" sz="3600" b="1" dirty="0" smtClean="0"/>
              <a:t>警示</a:t>
            </a:r>
            <a:endParaRPr lang="zh-CN" altLang="en-US" sz="3600" b="1" dirty="0"/>
          </a:p>
        </p:txBody>
      </p:sp>
      <p:sp>
        <p:nvSpPr>
          <p:cNvPr id="3" name="内容占位符 2"/>
          <p:cNvSpPr>
            <a:spLocks noGrp="1"/>
          </p:cNvSpPr>
          <p:nvPr>
            <p:ph idx="1"/>
          </p:nvPr>
        </p:nvSpPr>
        <p:spPr>
          <a:xfrm>
            <a:off x="457200" y="1124744"/>
            <a:ext cx="8229600" cy="5400600"/>
          </a:xfrm>
        </p:spPr>
        <p:txBody>
          <a:bodyPr>
            <a:normAutofit/>
          </a:bodyPr>
          <a:lstStyle/>
          <a:p>
            <a:pPr>
              <a:lnSpc>
                <a:spcPts val="3240"/>
              </a:lnSpc>
            </a:pPr>
            <a:r>
              <a:rPr lang="en-US" altLang="zh-CN" sz="2800" b="1" dirty="0" smtClean="0"/>
              <a:t>1</a:t>
            </a:r>
            <a:r>
              <a:rPr lang="en-US" altLang="zh-CN" sz="2800" b="1" dirty="0"/>
              <a:t>.</a:t>
            </a:r>
            <a:r>
              <a:rPr lang="zh-CN" altLang="en-US" sz="2800" b="1" dirty="0"/>
              <a:t>申报环节存在“</a:t>
            </a:r>
            <a:r>
              <a:rPr lang="zh-CN" altLang="en-US" sz="2800" b="1" dirty="0">
                <a:solidFill>
                  <a:srgbClr val="FF0000"/>
                </a:solidFill>
              </a:rPr>
              <a:t>权力集中、易于寻租</a:t>
            </a:r>
            <a:r>
              <a:rPr lang="zh-CN" altLang="en-US" sz="2800" b="1" dirty="0"/>
              <a:t>”的廉政风险 </a:t>
            </a:r>
            <a:endParaRPr lang="en-US" altLang="zh-CN" sz="2800" b="1" dirty="0" smtClean="0"/>
          </a:p>
          <a:p>
            <a:pPr>
              <a:lnSpc>
                <a:spcPts val="3240"/>
              </a:lnSpc>
            </a:pPr>
            <a:r>
              <a:rPr lang="zh-CN" altLang="en-US" sz="2800" b="1" dirty="0"/>
              <a:t>一是行政权力过于集中</a:t>
            </a:r>
            <a:r>
              <a:rPr lang="zh-CN" altLang="en-US" sz="2800" dirty="0"/>
              <a:t>，各级科研部门（或相关科研项目设置主体）掌握国家财政科技资金分配和使用大权，专家往往借助学术资源优势，</a:t>
            </a:r>
            <a:r>
              <a:rPr lang="zh-CN" altLang="en-US" sz="2800" b="1" dirty="0"/>
              <a:t>以打招呼的方式，获取项目审批，寻租成本通常以专家咨询费名义或违规报销等形式转嫁到科研项目经费之中</a:t>
            </a:r>
            <a:r>
              <a:rPr lang="zh-CN" altLang="en-US" sz="2800" dirty="0"/>
              <a:t>；</a:t>
            </a:r>
          </a:p>
          <a:p>
            <a:pPr>
              <a:lnSpc>
                <a:spcPts val="3240"/>
              </a:lnSpc>
            </a:pPr>
            <a:r>
              <a:rPr lang="zh-CN" altLang="en-US" sz="2800" b="1" dirty="0"/>
              <a:t>二是学术权力相对集中</a:t>
            </a:r>
            <a:r>
              <a:rPr lang="zh-CN" altLang="en-US" sz="2800" dirty="0"/>
              <a:t>，</a:t>
            </a:r>
            <a:r>
              <a:rPr lang="zh-CN" altLang="en-US" sz="2800" b="1" dirty="0"/>
              <a:t>科研申报不拼实力拼“关系”</a:t>
            </a:r>
            <a:r>
              <a:rPr lang="zh-CN" altLang="en-US" sz="2800" dirty="0"/>
              <a:t>，知名教授往往更具“资质”优势，项目经费容易集中在“学术大牌”身上，年轻学者机会不多。</a:t>
            </a:r>
            <a:endParaRPr lang="zh-CN" altLang="en-US" sz="2800" dirty="0"/>
          </a:p>
        </p:txBody>
      </p:sp>
      <p:sp>
        <p:nvSpPr>
          <p:cNvPr id="4" name="日期占位符 3"/>
          <p:cNvSpPr>
            <a:spLocks noGrp="1"/>
          </p:cNvSpPr>
          <p:nvPr>
            <p:ph type="dt" sz="half" idx="10"/>
          </p:nvPr>
        </p:nvSpPr>
        <p:spPr/>
        <p:txBody>
          <a:bodyPr/>
          <a:lstStyle/>
          <a:p>
            <a:fld id="{EA808DA2-68F3-4F5C-806B-CCE836A8C767}"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20</a:t>
            </a:fld>
            <a:endParaRPr lang="zh-CN" altLang="en-US"/>
          </a:p>
        </p:txBody>
      </p:sp>
    </p:spTree>
    <p:extLst>
      <p:ext uri="{BB962C8B-B14F-4D97-AF65-F5344CB8AC3E}">
        <p14:creationId xmlns:p14="http://schemas.microsoft.com/office/powerpoint/2010/main" val="648887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lstStyle/>
          <a:p>
            <a:r>
              <a:rPr lang="en-US" altLang="zh-CN" b="1" dirty="0"/>
              <a:t>2.</a:t>
            </a:r>
            <a:r>
              <a:rPr lang="zh-CN" altLang="en-US" b="1" dirty="0"/>
              <a:t>立项环节存在“</a:t>
            </a:r>
            <a:r>
              <a:rPr lang="zh-CN" altLang="en-US" b="1" dirty="0">
                <a:solidFill>
                  <a:srgbClr val="FF0000"/>
                </a:solidFill>
              </a:rPr>
              <a:t>勤于立项，疏于研究</a:t>
            </a:r>
            <a:r>
              <a:rPr lang="zh-CN" altLang="en-US" b="1" dirty="0"/>
              <a:t>”的廉政风险 </a:t>
            </a:r>
            <a:endParaRPr lang="en-US" altLang="zh-CN" b="1" dirty="0" smtClean="0"/>
          </a:p>
          <a:p>
            <a:r>
              <a:rPr lang="zh-CN" altLang="en-US" dirty="0"/>
              <a:t>一是有些被视为“</a:t>
            </a:r>
            <a:r>
              <a:rPr lang="zh-CN" altLang="en-US" b="1" dirty="0"/>
              <a:t>项目老板</a:t>
            </a:r>
            <a:r>
              <a:rPr lang="zh-CN" altLang="en-US" dirty="0"/>
              <a:t>”研究人员，热衷于项目申报等立项工作，如何能让申报的项目成功立项、通过审批，成为申请者最为关心的问题；</a:t>
            </a:r>
          </a:p>
          <a:p>
            <a:r>
              <a:rPr lang="zh-CN" altLang="en-US" dirty="0"/>
              <a:t>二是将同一研究内容分别</a:t>
            </a:r>
            <a:r>
              <a:rPr lang="zh-CN" altLang="en-US" dirty="0" smtClean="0"/>
              <a:t>申</a:t>
            </a:r>
            <a:r>
              <a:rPr lang="zh-CN" altLang="en-US" dirty="0"/>
              <a:t>报不同的项目类别，项目到手后再分为若干子项目或安排研究团体相关人员进行研究，项目负责人自身投入研究的精力并不多。</a:t>
            </a:r>
            <a:endParaRPr lang="zh-CN" altLang="en-US" dirty="0"/>
          </a:p>
        </p:txBody>
      </p:sp>
      <p:sp>
        <p:nvSpPr>
          <p:cNvPr id="4" name="日期占位符 3"/>
          <p:cNvSpPr>
            <a:spLocks noGrp="1"/>
          </p:cNvSpPr>
          <p:nvPr>
            <p:ph type="dt" sz="half" idx="10"/>
          </p:nvPr>
        </p:nvSpPr>
        <p:spPr/>
        <p:txBody>
          <a:bodyPr/>
          <a:lstStyle/>
          <a:p>
            <a:fld id="{41ECBF0E-A5EC-4300-B044-D22E30CFC322}"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21</a:t>
            </a:fld>
            <a:endParaRPr lang="zh-CN" altLang="en-US"/>
          </a:p>
        </p:txBody>
      </p:sp>
    </p:spTree>
    <p:extLst>
      <p:ext uri="{BB962C8B-B14F-4D97-AF65-F5344CB8AC3E}">
        <p14:creationId xmlns:p14="http://schemas.microsoft.com/office/powerpoint/2010/main" val="3001122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5433467"/>
          </a:xfrm>
        </p:spPr>
        <p:txBody>
          <a:bodyPr>
            <a:normAutofit/>
          </a:bodyPr>
          <a:lstStyle/>
          <a:p>
            <a:pPr>
              <a:lnSpc>
                <a:spcPts val="4400"/>
              </a:lnSpc>
            </a:pPr>
            <a:r>
              <a:rPr lang="en-US" altLang="zh-CN" b="1" dirty="0"/>
              <a:t>3.</a:t>
            </a:r>
            <a:r>
              <a:rPr lang="zh-CN" altLang="en-US" b="1" dirty="0"/>
              <a:t>执行环节存在“</a:t>
            </a:r>
            <a:r>
              <a:rPr lang="zh-CN" altLang="en-US" b="1" dirty="0">
                <a:solidFill>
                  <a:srgbClr val="FF0000"/>
                </a:solidFill>
              </a:rPr>
              <a:t>弄虚作假，侵吞经费</a:t>
            </a:r>
            <a:r>
              <a:rPr lang="zh-CN" altLang="en-US" b="1" dirty="0"/>
              <a:t>”的廉政风险 </a:t>
            </a:r>
          </a:p>
          <a:p>
            <a:pPr>
              <a:lnSpc>
                <a:spcPts val="4400"/>
              </a:lnSpc>
            </a:pPr>
            <a:r>
              <a:rPr lang="zh-CN" altLang="en-US" b="1" dirty="0"/>
              <a:t>一是签订虚假协作合同或假借采购合同套取资金</a:t>
            </a:r>
            <a:r>
              <a:rPr lang="zh-CN" altLang="en-US" dirty="0"/>
              <a:t>；</a:t>
            </a:r>
          </a:p>
          <a:p>
            <a:pPr>
              <a:lnSpc>
                <a:spcPts val="4400"/>
              </a:lnSpc>
            </a:pPr>
            <a:r>
              <a:rPr lang="zh-CN" altLang="en-US" b="1" dirty="0"/>
              <a:t>二是用虚假发票列支专项经费套取资金；</a:t>
            </a:r>
          </a:p>
          <a:p>
            <a:pPr>
              <a:lnSpc>
                <a:spcPts val="4400"/>
              </a:lnSpc>
            </a:pPr>
            <a:r>
              <a:rPr lang="zh-CN" altLang="en-US" b="1" dirty="0"/>
              <a:t>三是虚增业务金额套取资金；</a:t>
            </a:r>
          </a:p>
          <a:p>
            <a:pPr>
              <a:lnSpc>
                <a:spcPts val="4400"/>
              </a:lnSpc>
            </a:pPr>
            <a:r>
              <a:rPr lang="zh-CN" altLang="en-US" b="1" dirty="0"/>
              <a:t>四是在劳务费、会议费以及实验费等方面作假套取资金</a:t>
            </a:r>
            <a:r>
              <a:rPr lang="zh-CN" altLang="en-US" b="1" dirty="0" smtClean="0"/>
              <a:t>。</a:t>
            </a:r>
            <a:endParaRPr lang="zh-CN" altLang="en-US" b="1" dirty="0"/>
          </a:p>
        </p:txBody>
      </p:sp>
      <p:sp>
        <p:nvSpPr>
          <p:cNvPr id="4" name="日期占位符 3"/>
          <p:cNvSpPr>
            <a:spLocks noGrp="1"/>
          </p:cNvSpPr>
          <p:nvPr>
            <p:ph type="dt" sz="half" idx="10"/>
          </p:nvPr>
        </p:nvSpPr>
        <p:spPr/>
        <p:txBody>
          <a:bodyPr/>
          <a:lstStyle/>
          <a:p>
            <a:fld id="{A6891CE8-2FA4-41B3-8394-2BC33F57AA21}"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22</a:t>
            </a:fld>
            <a:endParaRPr lang="zh-CN" altLang="en-US"/>
          </a:p>
        </p:txBody>
      </p:sp>
    </p:spTree>
    <p:extLst>
      <p:ext uri="{BB962C8B-B14F-4D97-AF65-F5344CB8AC3E}">
        <p14:creationId xmlns:p14="http://schemas.microsoft.com/office/powerpoint/2010/main" val="2960223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normAutofit fontScale="92500"/>
          </a:bodyPr>
          <a:lstStyle/>
          <a:p>
            <a:pPr>
              <a:lnSpc>
                <a:spcPts val="3900"/>
              </a:lnSpc>
            </a:pPr>
            <a:r>
              <a:rPr lang="en-US" altLang="zh-CN" sz="2600" b="1" dirty="0"/>
              <a:t>4.</a:t>
            </a:r>
            <a:r>
              <a:rPr lang="zh-CN" altLang="en-US" sz="2600" b="1" dirty="0"/>
              <a:t>验收环节存在“评估缺位，审计虚化”的廉政风险 </a:t>
            </a:r>
          </a:p>
          <a:p>
            <a:pPr>
              <a:lnSpc>
                <a:spcPts val="3900"/>
              </a:lnSpc>
            </a:pPr>
            <a:r>
              <a:rPr lang="zh-CN" altLang="en-US" sz="2600" b="1" dirty="0"/>
              <a:t>一是主管部门“重申报、轻结题”、项目组“重立项、轻研究”现象不同程度存在，导致项目结题验收程序简化、研究效果评估缺位</a:t>
            </a:r>
            <a:r>
              <a:rPr lang="zh-CN" altLang="en-US" sz="2600" dirty="0"/>
              <a:t>，有些项目由负责人自行组建结题专家成立验收小组，结题验收走过场，比较容易蒙混过关</a:t>
            </a:r>
            <a:r>
              <a:rPr lang="zh-CN" altLang="en-US" sz="2600" dirty="0" smtClean="0"/>
              <a:t>；</a:t>
            </a:r>
            <a:endParaRPr lang="en-US" altLang="zh-CN" sz="2600" dirty="0" smtClean="0"/>
          </a:p>
          <a:p>
            <a:pPr>
              <a:lnSpc>
                <a:spcPts val="3900"/>
              </a:lnSpc>
            </a:pPr>
            <a:r>
              <a:rPr lang="zh-CN" altLang="en-US" sz="2600" b="1" dirty="0" smtClean="0"/>
              <a:t>二</a:t>
            </a:r>
            <a:r>
              <a:rPr lang="zh-CN" altLang="en-US" sz="2600" b="1" dirty="0"/>
              <a:t>是项目几乎不经审计程序，均可顺利结题</a:t>
            </a:r>
            <a:r>
              <a:rPr lang="zh-CN" altLang="en-US" sz="2600" dirty="0"/>
              <a:t>，项目组依据已有惯性思维，认为科研经费审计是个别情况，审计流程早已虚化，科研经费一般不会因为审计而被查。殊不知，已被关注的高校科研经费贪腐案例，有近</a:t>
            </a:r>
            <a:r>
              <a:rPr lang="en-US" altLang="zh-CN" sz="2600" dirty="0"/>
              <a:t>3</a:t>
            </a:r>
            <a:r>
              <a:rPr lang="zh-CN" altLang="en-US" sz="2600" dirty="0"/>
              <a:t>成是因审计部门进行审计过程中发现端倪而被公开调查的。</a:t>
            </a:r>
          </a:p>
          <a:p>
            <a:endParaRPr lang="zh-CN" altLang="en-US" dirty="0"/>
          </a:p>
        </p:txBody>
      </p:sp>
      <p:sp>
        <p:nvSpPr>
          <p:cNvPr id="4" name="日期占位符 3"/>
          <p:cNvSpPr>
            <a:spLocks noGrp="1"/>
          </p:cNvSpPr>
          <p:nvPr>
            <p:ph type="dt" sz="half" idx="10"/>
          </p:nvPr>
        </p:nvSpPr>
        <p:spPr/>
        <p:txBody>
          <a:bodyPr/>
          <a:lstStyle/>
          <a:p>
            <a:fld id="{2BECC862-3E4C-4C3A-9881-E079B572A37A}"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23</a:t>
            </a:fld>
            <a:endParaRPr lang="zh-CN" altLang="en-US"/>
          </a:p>
        </p:txBody>
      </p:sp>
    </p:spTree>
    <p:extLst>
      <p:ext uri="{BB962C8B-B14F-4D97-AF65-F5344CB8AC3E}">
        <p14:creationId xmlns:p14="http://schemas.microsoft.com/office/powerpoint/2010/main" val="2747630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dirty="0" smtClean="0"/>
              <a:t>三、</a:t>
            </a:r>
            <a:r>
              <a:rPr lang="en-US" altLang="zh-CN" b="1" dirty="0" smtClean="0"/>
              <a:t>《</a:t>
            </a:r>
            <a:r>
              <a:rPr lang="zh-CN" altLang="zh-CN" b="1" dirty="0" smtClean="0"/>
              <a:t>中国共产党廉洁自律准则</a:t>
            </a:r>
            <a:r>
              <a:rPr lang="en-US" altLang="zh-CN" b="1" dirty="0" smtClean="0"/>
              <a:t>》</a:t>
            </a:r>
            <a:endParaRPr lang="zh-CN" altLang="en-US" dirty="0"/>
          </a:p>
        </p:txBody>
      </p:sp>
      <p:sp>
        <p:nvSpPr>
          <p:cNvPr id="3" name="内容占位符 2"/>
          <p:cNvSpPr>
            <a:spLocks noGrp="1"/>
          </p:cNvSpPr>
          <p:nvPr>
            <p:ph idx="1"/>
          </p:nvPr>
        </p:nvSpPr>
        <p:spPr/>
        <p:txBody>
          <a:bodyPr>
            <a:noAutofit/>
          </a:bodyPr>
          <a:lstStyle/>
          <a:p>
            <a:r>
              <a:rPr lang="en-US" altLang="zh-CN" sz="2800" dirty="0"/>
              <a:t>《</a:t>
            </a:r>
            <a:r>
              <a:rPr lang="zh-CN" altLang="en-US" sz="2800" dirty="0"/>
              <a:t>中国共产党廉洁自律准则</a:t>
            </a:r>
            <a:r>
              <a:rPr lang="en-US" altLang="zh-CN" sz="2800" dirty="0"/>
              <a:t>》</a:t>
            </a:r>
            <a:r>
              <a:rPr lang="zh-CN" altLang="en-US" sz="2800" dirty="0"/>
              <a:t>是中国共产党执政以来第一部</a:t>
            </a:r>
            <a:r>
              <a:rPr lang="zh-CN" altLang="en-US" sz="2800" b="1" dirty="0"/>
              <a:t>坚持正面倡导、面向全体党员</a:t>
            </a:r>
            <a:r>
              <a:rPr lang="zh-CN" altLang="en-US" sz="2800" dirty="0"/>
              <a:t>的规范全党廉洁自律工作的重要基础性法规，是对党章规定的具体化，体现了全面从严治党实践成果，为党员和党员领导干部树立了一个看得见、够得着的高标准，展现了共产党人的高尚道德追求</a:t>
            </a:r>
            <a:r>
              <a:rPr lang="zh-CN" altLang="en-US" sz="2800" dirty="0" smtClean="0"/>
              <a:t>。</a:t>
            </a:r>
            <a:endParaRPr lang="en-US" altLang="zh-CN" sz="2800" dirty="0" smtClean="0"/>
          </a:p>
          <a:p>
            <a:r>
              <a:rPr lang="en-US" altLang="zh-CN" sz="2800" dirty="0"/>
              <a:t>2015</a:t>
            </a:r>
            <a:r>
              <a:rPr lang="zh-CN" altLang="en-US" sz="2800" dirty="0"/>
              <a:t>年</a:t>
            </a:r>
            <a:r>
              <a:rPr lang="en-US" altLang="zh-CN" sz="2800" dirty="0"/>
              <a:t>10</a:t>
            </a:r>
            <a:r>
              <a:rPr lang="zh-CN" altLang="en-US" sz="2800" dirty="0"/>
              <a:t>月，中共中央印发了</a:t>
            </a:r>
            <a:r>
              <a:rPr lang="en-US" altLang="zh-CN" sz="2800" dirty="0"/>
              <a:t>《</a:t>
            </a:r>
            <a:r>
              <a:rPr lang="zh-CN" altLang="en-US" sz="2800" dirty="0"/>
              <a:t>中国共产党廉洁自律准则</a:t>
            </a:r>
            <a:r>
              <a:rPr lang="en-US" altLang="zh-CN" sz="2800" dirty="0"/>
              <a:t>》</a:t>
            </a:r>
            <a:r>
              <a:rPr lang="zh-CN" altLang="en-US" sz="2800" dirty="0"/>
              <a:t>（以下简称</a:t>
            </a:r>
            <a:r>
              <a:rPr lang="en-US" altLang="zh-CN" sz="2800" dirty="0"/>
              <a:t>《</a:t>
            </a:r>
            <a:r>
              <a:rPr lang="zh-CN" altLang="en-US" sz="2800" dirty="0"/>
              <a:t>准则</a:t>
            </a:r>
            <a:r>
              <a:rPr lang="en-US" altLang="zh-CN" sz="2800" dirty="0"/>
              <a:t>》</a:t>
            </a:r>
            <a:r>
              <a:rPr lang="zh-CN" altLang="en-US" sz="2800" dirty="0"/>
              <a:t>），并发出通知，要求各地区各部门认真遵照执行。</a:t>
            </a:r>
            <a:r>
              <a:rPr lang="en-US" altLang="zh-CN" sz="2800" dirty="0"/>
              <a:t>《</a:t>
            </a:r>
            <a:r>
              <a:rPr lang="zh-CN" altLang="en-US" sz="2800" dirty="0"/>
              <a:t>准则</a:t>
            </a:r>
            <a:r>
              <a:rPr lang="en-US" altLang="zh-CN" sz="2800" dirty="0"/>
              <a:t>》</a:t>
            </a:r>
            <a:r>
              <a:rPr lang="zh-CN" altLang="en-US" sz="2800" dirty="0"/>
              <a:t>自</a:t>
            </a:r>
            <a:r>
              <a:rPr lang="en-US" altLang="zh-CN" sz="2800" dirty="0"/>
              <a:t>2016</a:t>
            </a:r>
            <a:r>
              <a:rPr lang="zh-CN" altLang="en-US" sz="2800" dirty="0"/>
              <a:t>年</a:t>
            </a:r>
            <a:r>
              <a:rPr lang="en-US" altLang="zh-CN" sz="2800" dirty="0"/>
              <a:t>1</a:t>
            </a:r>
            <a:r>
              <a:rPr lang="zh-CN" altLang="en-US" sz="2800" dirty="0"/>
              <a:t>月</a:t>
            </a:r>
            <a:r>
              <a:rPr lang="en-US" altLang="zh-CN" sz="2800" dirty="0"/>
              <a:t>1</a:t>
            </a:r>
            <a:r>
              <a:rPr lang="zh-CN" altLang="en-US" sz="2800" dirty="0"/>
              <a:t>日起施行，</a:t>
            </a:r>
            <a:r>
              <a:rPr lang="en-US" altLang="zh-CN" sz="2800" dirty="0"/>
              <a:t>《</a:t>
            </a:r>
            <a:r>
              <a:rPr lang="zh-CN" altLang="en-US" sz="2800" dirty="0"/>
              <a:t>中国共产党党员领导干部廉洁从政若干准则</a:t>
            </a:r>
            <a:r>
              <a:rPr lang="en-US" altLang="zh-CN" sz="2800" dirty="0"/>
              <a:t>》</a:t>
            </a:r>
            <a:r>
              <a:rPr lang="zh-CN" altLang="en-US" sz="2800" dirty="0"/>
              <a:t>同时废止。</a:t>
            </a:r>
            <a:endParaRPr lang="en-US" altLang="zh-CN" sz="2800" dirty="0" smtClean="0"/>
          </a:p>
        </p:txBody>
      </p:sp>
      <p:sp>
        <p:nvSpPr>
          <p:cNvPr id="4" name="日期占位符 3"/>
          <p:cNvSpPr>
            <a:spLocks noGrp="1"/>
          </p:cNvSpPr>
          <p:nvPr>
            <p:ph type="dt" sz="half" idx="10"/>
          </p:nvPr>
        </p:nvSpPr>
        <p:spPr/>
        <p:txBody>
          <a:bodyPr/>
          <a:lstStyle/>
          <a:p>
            <a:fld id="{B4B8541F-2132-45AB-A8C2-5CBA314C0FC0}"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24</a:t>
            </a:fld>
            <a:endParaRPr lang="zh-CN" altLang="en-US"/>
          </a:p>
        </p:txBody>
      </p:sp>
    </p:spTree>
    <p:extLst>
      <p:ext uri="{BB962C8B-B14F-4D97-AF65-F5344CB8AC3E}">
        <p14:creationId xmlns:p14="http://schemas.microsoft.com/office/powerpoint/2010/main" val="455391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5433467"/>
          </a:xfrm>
        </p:spPr>
        <p:txBody>
          <a:bodyPr>
            <a:normAutofit fontScale="85000" lnSpcReduction="10000"/>
          </a:bodyPr>
          <a:lstStyle/>
          <a:p>
            <a:pPr>
              <a:lnSpc>
                <a:spcPct val="110000"/>
              </a:lnSpc>
            </a:pPr>
            <a:r>
              <a:rPr lang="zh-CN" altLang="zh-CN" dirty="0"/>
              <a:t>修订后的《准则》</a:t>
            </a:r>
            <a:r>
              <a:rPr lang="zh-CN" altLang="zh-CN" b="1" dirty="0"/>
              <a:t>共</a:t>
            </a:r>
            <a:r>
              <a:rPr lang="en-US" altLang="zh-CN" b="1" dirty="0"/>
              <a:t>8</a:t>
            </a:r>
            <a:r>
              <a:rPr lang="zh-CN" altLang="zh-CN" b="1" dirty="0"/>
              <a:t>条、</a:t>
            </a:r>
            <a:r>
              <a:rPr lang="en-US" altLang="zh-CN" b="1" dirty="0"/>
              <a:t>281</a:t>
            </a:r>
            <a:r>
              <a:rPr lang="zh-CN" altLang="zh-CN" b="1" dirty="0"/>
              <a:t>字</a:t>
            </a:r>
            <a:r>
              <a:rPr lang="zh-CN" altLang="zh-CN" dirty="0"/>
              <a:t>，分为导语、党员廉洁自律规范、党员领导干部廉洁自律规范等</a:t>
            </a:r>
            <a:r>
              <a:rPr lang="en-US" altLang="zh-CN" dirty="0"/>
              <a:t>3</a:t>
            </a:r>
            <a:r>
              <a:rPr lang="zh-CN" altLang="zh-CN" dirty="0"/>
              <a:t>部分，可概括为</a:t>
            </a:r>
            <a:r>
              <a:rPr lang="zh-CN" altLang="zh-CN" b="1" dirty="0"/>
              <a:t>“四个必须”“八条规范”</a:t>
            </a:r>
            <a:r>
              <a:rPr lang="zh-CN" altLang="zh-CN" dirty="0" smtClean="0"/>
              <a:t>。</a:t>
            </a:r>
            <a:endParaRPr lang="en-US" altLang="zh-CN" dirty="0" smtClean="0"/>
          </a:p>
          <a:p>
            <a:pPr>
              <a:lnSpc>
                <a:spcPct val="110000"/>
              </a:lnSpc>
            </a:pPr>
            <a:r>
              <a:rPr lang="zh-CN" altLang="zh-CN" dirty="0" smtClean="0"/>
              <a:t>主要</a:t>
            </a:r>
            <a:r>
              <a:rPr lang="zh-CN" altLang="zh-CN" dirty="0"/>
              <a:t>内容包括</a:t>
            </a:r>
            <a:r>
              <a:rPr lang="zh-CN" altLang="zh-CN" dirty="0" smtClean="0"/>
              <a:t>：</a:t>
            </a:r>
            <a:endParaRPr lang="en-US" altLang="zh-CN" dirty="0" smtClean="0"/>
          </a:p>
          <a:p>
            <a:pPr>
              <a:lnSpc>
                <a:spcPct val="110000"/>
              </a:lnSpc>
            </a:pPr>
            <a:r>
              <a:rPr lang="zh-CN" altLang="zh-CN" dirty="0" smtClean="0"/>
              <a:t>一</a:t>
            </a:r>
            <a:r>
              <a:rPr lang="zh-CN" altLang="zh-CN" dirty="0"/>
              <a:t>是重申党的理想信念、根本宗旨、优良传统作风、高尚道德情操等“四个必须”原则要求</a:t>
            </a:r>
            <a:r>
              <a:rPr lang="zh-CN" altLang="zh-CN" dirty="0" smtClean="0"/>
              <a:t>。</a:t>
            </a:r>
            <a:endParaRPr lang="en-US" altLang="zh-CN" dirty="0" smtClean="0"/>
          </a:p>
          <a:p>
            <a:pPr>
              <a:lnSpc>
                <a:spcPct val="110000"/>
              </a:lnSpc>
            </a:pPr>
            <a:r>
              <a:rPr lang="zh-CN" altLang="zh-CN" dirty="0" smtClean="0"/>
              <a:t>二</a:t>
            </a:r>
            <a:r>
              <a:rPr lang="zh-CN" altLang="zh-CN" dirty="0"/>
              <a:t>是围绕正确对待和处理“公与私”“廉与腐”“俭与奢”“苦与乐”的关系，对全体党员提出“四条规范”</a:t>
            </a:r>
            <a:r>
              <a:rPr lang="zh-CN" altLang="zh-CN" dirty="0" smtClean="0"/>
              <a:t>。</a:t>
            </a:r>
            <a:endParaRPr lang="en-US" altLang="zh-CN" dirty="0" smtClean="0"/>
          </a:p>
          <a:p>
            <a:pPr>
              <a:lnSpc>
                <a:spcPct val="110000"/>
              </a:lnSpc>
            </a:pPr>
            <a:r>
              <a:rPr lang="zh-CN" altLang="zh-CN" dirty="0" smtClean="0"/>
              <a:t>三</a:t>
            </a:r>
            <a:r>
              <a:rPr lang="zh-CN" altLang="zh-CN" dirty="0"/>
              <a:t>是围绕廉洁从政，从公仆本色、权力行使、品行操守、良好家风等方面，对党员领导干部提出要求更高的“四条规范”。</a:t>
            </a:r>
          </a:p>
          <a:p>
            <a:endParaRPr lang="zh-CN" altLang="en-US" dirty="0"/>
          </a:p>
        </p:txBody>
      </p:sp>
      <p:sp>
        <p:nvSpPr>
          <p:cNvPr id="4" name="日期占位符 3"/>
          <p:cNvSpPr>
            <a:spLocks noGrp="1"/>
          </p:cNvSpPr>
          <p:nvPr>
            <p:ph type="dt" sz="half" idx="10"/>
          </p:nvPr>
        </p:nvSpPr>
        <p:spPr/>
        <p:txBody>
          <a:bodyPr/>
          <a:lstStyle/>
          <a:p>
            <a:fld id="{0C8C17F0-234F-480B-833B-E1B27DBB92D1}"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25</a:t>
            </a:fld>
            <a:endParaRPr lang="zh-CN" altLang="en-US"/>
          </a:p>
        </p:txBody>
      </p:sp>
    </p:spTree>
    <p:extLst>
      <p:ext uri="{BB962C8B-B14F-4D97-AF65-F5344CB8AC3E}">
        <p14:creationId xmlns:p14="http://schemas.microsoft.com/office/powerpoint/2010/main" val="2494303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760640"/>
          </a:xfrm>
        </p:spPr>
        <p:txBody>
          <a:bodyPr>
            <a:normAutofit/>
          </a:bodyPr>
          <a:lstStyle/>
          <a:p>
            <a:pPr algn="ctr"/>
            <a:r>
              <a:rPr lang="zh-CN" altLang="en-US" sz="2800" b="1" dirty="0"/>
              <a:t>党员廉洁自律规范</a:t>
            </a:r>
          </a:p>
          <a:p>
            <a:r>
              <a:rPr lang="zh-CN" altLang="en-US" sz="2800" dirty="0" smtClean="0"/>
              <a:t>第一</a:t>
            </a:r>
            <a:r>
              <a:rPr lang="zh-CN" altLang="en-US" sz="2800" dirty="0"/>
              <a:t>条 坚持公私分明，先公后私，克己奉公。</a:t>
            </a:r>
          </a:p>
          <a:p>
            <a:r>
              <a:rPr lang="zh-CN" altLang="en-US" sz="2800" dirty="0"/>
              <a:t>第二条 坚持崇廉拒腐，清白做人，干净做事。</a:t>
            </a:r>
          </a:p>
          <a:p>
            <a:r>
              <a:rPr lang="zh-CN" altLang="en-US" sz="2800" dirty="0"/>
              <a:t>第三条 坚持尚俭戒奢，艰苦朴素，勤俭节约。</a:t>
            </a:r>
          </a:p>
          <a:p>
            <a:r>
              <a:rPr lang="zh-CN" altLang="en-US" sz="2800" dirty="0"/>
              <a:t>第四条 坚持吃苦在前，享受在后，甘于奉献</a:t>
            </a:r>
            <a:r>
              <a:rPr lang="zh-CN" altLang="en-US" sz="2800" dirty="0" smtClean="0"/>
              <a:t>。</a:t>
            </a:r>
            <a:endParaRPr lang="en-US" altLang="zh-CN" sz="2800" dirty="0" smtClean="0"/>
          </a:p>
          <a:p>
            <a:pPr algn="ctr"/>
            <a:endParaRPr lang="en-US" altLang="zh-CN" sz="2800" b="1" dirty="0" smtClean="0"/>
          </a:p>
          <a:p>
            <a:pPr algn="ctr"/>
            <a:r>
              <a:rPr lang="zh-CN" altLang="en-US" sz="2800" b="1" dirty="0" smtClean="0"/>
              <a:t>党员</a:t>
            </a:r>
            <a:r>
              <a:rPr lang="zh-CN" altLang="en-US" sz="2800" b="1" dirty="0"/>
              <a:t>领导干部廉洁自律规范</a:t>
            </a:r>
            <a:endParaRPr lang="en-US" altLang="zh-CN" sz="2800" dirty="0"/>
          </a:p>
          <a:p>
            <a:r>
              <a:rPr lang="zh-CN" altLang="en-US" sz="2800" dirty="0"/>
              <a:t>第五条 廉洁从政，自觉保持人民公仆本色。</a:t>
            </a:r>
          </a:p>
          <a:p>
            <a:r>
              <a:rPr lang="zh-CN" altLang="en-US" sz="2800" dirty="0"/>
              <a:t>第六条 廉洁用权，自觉维护人民根本利益。</a:t>
            </a:r>
          </a:p>
          <a:p>
            <a:r>
              <a:rPr lang="zh-CN" altLang="en-US" sz="2800" dirty="0"/>
              <a:t>第七条 廉洁修身，自觉提升思想道德境界。</a:t>
            </a:r>
          </a:p>
          <a:p>
            <a:r>
              <a:rPr lang="zh-CN" altLang="en-US" sz="2800" dirty="0"/>
              <a:t>第八条 廉洁齐家，自觉带头树立良好家风。</a:t>
            </a:r>
          </a:p>
          <a:p>
            <a:endParaRPr lang="en-US" altLang="zh-CN" sz="2800" dirty="0" smtClean="0"/>
          </a:p>
          <a:p>
            <a:endParaRPr lang="zh-CN" altLang="en-US" sz="2800" dirty="0"/>
          </a:p>
          <a:p>
            <a:endParaRPr lang="zh-CN" altLang="en-US" dirty="0"/>
          </a:p>
        </p:txBody>
      </p:sp>
      <p:sp>
        <p:nvSpPr>
          <p:cNvPr id="4" name="日期占位符 3"/>
          <p:cNvSpPr>
            <a:spLocks noGrp="1"/>
          </p:cNvSpPr>
          <p:nvPr>
            <p:ph type="dt" sz="half" idx="10"/>
          </p:nvPr>
        </p:nvSpPr>
        <p:spPr/>
        <p:txBody>
          <a:bodyPr/>
          <a:lstStyle/>
          <a:p>
            <a:fld id="{D69D3999-CF72-4901-913C-7D2652577CDA}"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26</a:t>
            </a:fld>
            <a:endParaRPr lang="zh-CN" altLang="en-US"/>
          </a:p>
        </p:txBody>
      </p:sp>
    </p:spTree>
    <p:extLst>
      <p:ext uri="{BB962C8B-B14F-4D97-AF65-F5344CB8AC3E}">
        <p14:creationId xmlns:p14="http://schemas.microsoft.com/office/powerpoint/2010/main" val="178545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b="1" dirty="0" smtClean="0"/>
              <a:t>四、</a:t>
            </a:r>
            <a:r>
              <a:rPr lang="zh-CN" altLang="zh-CN" sz="4000" b="1" dirty="0" smtClean="0"/>
              <a:t>《中国共产党纪律处分条例》</a:t>
            </a:r>
            <a:endParaRPr lang="zh-CN" altLang="en-US" sz="4000" dirty="0"/>
          </a:p>
        </p:txBody>
      </p:sp>
      <p:sp>
        <p:nvSpPr>
          <p:cNvPr id="3" name="内容占位符 2"/>
          <p:cNvSpPr>
            <a:spLocks noGrp="1"/>
          </p:cNvSpPr>
          <p:nvPr>
            <p:ph idx="1"/>
          </p:nvPr>
        </p:nvSpPr>
        <p:spPr/>
        <p:txBody>
          <a:bodyPr>
            <a:normAutofit fontScale="92500"/>
          </a:bodyPr>
          <a:lstStyle/>
          <a:p>
            <a:r>
              <a:rPr lang="en-US" altLang="zh-CN" dirty="0"/>
              <a:t>《</a:t>
            </a:r>
            <a:r>
              <a:rPr lang="zh-CN" altLang="en-US" dirty="0"/>
              <a:t>中国共产党纪律处分条例</a:t>
            </a:r>
            <a:r>
              <a:rPr lang="en-US" altLang="zh-CN" dirty="0"/>
              <a:t>》</a:t>
            </a:r>
            <a:r>
              <a:rPr lang="zh-CN" altLang="en-US" dirty="0"/>
              <a:t>，为维护党的章程和其他党内法规，严肃党的纪律，纯洁党的组织，保障党员民主权利，教育党员遵纪守法，维护党的团结统一，保证党的路线、方针、政策、决议和国家法律法规的贯彻执行，根据</a:t>
            </a:r>
            <a:r>
              <a:rPr lang="en-US" altLang="zh-CN" dirty="0"/>
              <a:t>《</a:t>
            </a:r>
            <a:r>
              <a:rPr lang="zh-CN" altLang="en-US" dirty="0"/>
              <a:t>中国共产党章程</a:t>
            </a:r>
            <a:r>
              <a:rPr lang="en-US" altLang="zh-CN" dirty="0"/>
              <a:t>》</a:t>
            </a:r>
            <a:r>
              <a:rPr lang="zh-CN" altLang="en-US" dirty="0"/>
              <a:t>，制定的条例。</a:t>
            </a:r>
          </a:p>
          <a:p>
            <a:r>
              <a:rPr lang="en-US" altLang="zh-CN" dirty="0"/>
              <a:t>《</a:t>
            </a:r>
            <a:r>
              <a:rPr lang="zh-CN" altLang="en-US" dirty="0"/>
              <a:t>条例</a:t>
            </a:r>
            <a:r>
              <a:rPr lang="en-US" altLang="zh-CN" dirty="0"/>
              <a:t>》</a:t>
            </a:r>
            <a:r>
              <a:rPr lang="zh-CN" altLang="en-US" dirty="0"/>
              <a:t>分为总则、分则、附则</a:t>
            </a:r>
            <a:r>
              <a:rPr lang="en-US" altLang="zh-CN" dirty="0"/>
              <a:t>3</a:t>
            </a:r>
            <a:r>
              <a:rPr lang="zh-CN" altLang="en-US" dirty="0"/>
              <a:t>编、</a:t>
            </a:r>
            <a:r>
              <a:rPr lang="en-US" altLang="zh-CN" dirty="0"/>
              <a:t>11</a:t>
            </a:r>
            <a:r>
              <a:rPr lang="zh-CN" altLang="en-US" dirty="0"/>
              <a:t>章、</a:t>
            </a:r>
            <a:r>
              <a:rPr lang="en-US" altLang="zh-CN" dirty="0"/>
              <a:t>133</a:t>
            </a:r>
            <a:r>
              <a:rPr lang="zh-CN" altLang="en-US" dirty="0"/>
              <a:t>条，适用于违犯党纪应当受到党纪追究的党组织和党员，自</a:t>
            </a:r>
            <a:r>
              <a:rPr lang="en-US" altLang="zh-CN" dirty="0"/>
              <a:t>2016</a:t>
            </a:r>
            <a:r>
              <a:rPr lang="zh-CN" altLang="en-US" dirty="0"/>
              <a:t>年</a:t>
            </a:r>
            <a:r>
              <a:rPr lang="en-US" altLang="zh-CN" dirty="0"/>
              <a:t>1</a:t>
            </a:r>
            <a:r>
              <a:rPr lang="zh-CN" altLang="en-US" dirty="0"/>
              <a:t>月</a:t>
            </a:r>
            <a:r>
              <a:rPr lang="en-US" altLang="zh-CN" dirty="0"/>
              <a:t>1</a:t>
            </a:r>
            <a:r>
              <a:rPr lang="zh-CN" altLang="en-US" dirty="0"/>
              <a:t>日起施行。</a:t>
            </a:r>
          </a:p>
          <a:p>
            <a:endParaRPr lang="zh-CN" altLang="en-US" dirty="0"/>
          </a:p>
        </p:txBody>
      </p:sp>
      <p:sp>
        <p:nvSpPr>
          <p:cNvPr id="4" name="日期占位符 3"/>
          <p:cNvSpPr>
            <a:spLocks noGrp="1"/>
          </p:cNvSpPr>
          <p:nvPr>
            <p:ph type="dt" sz="half" idx="10"/>
          </p:nvPr>
        </p:nvSpPr>
        <p:spPr/>
        <p:txBody>
          <a:bodyPr/>
          <a:lstStyle/>
          <a:p>
            <a:fld id="{23439B62-2138-4821-8A63-1C08A25CF651}"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27</a:t>
            </a:fld>
            <a:endParaRPr lang="zh-CN" altLang="en-US"/>
          </a:p>
        </p:txBody>
      </p:sp>
    </p:spTree>
    <p:extLst>
      <p:ext uri="{BB962C8B-B14F-4D97-AF65-F5344CB8AC3E}">
        <p14:creationId xmlns:p14="http://schemas.microsoft.com/office/powerpoint/2010/main" val="3805487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变化与特点</a:t>
            </a:r>
            <a:endParaRPr lang="zh-CN" altLang="en-US" dirty="0"/>
          </a:p>
        </p:txBody>
      </p:sp>
      <p:sp>
        <p:nvSpPr>
          <p:cNvPr id="3" name="内容占位符 2"/>
          <p:cNvSpPr>
            <a:spLocks noGrp="1"/>
          </p:cNvSpPr>
          <p:nvPr>
            <p:ph idx="1"/>
          </p:nvPr>
        </p:nvSpPr>
        <p:spPr/>
        <p:txBody>
          <a:bodyPr>
            <a:normAutofit fontScale="85000" lnSpcReduction="10000"/>
          </a:bodyPr>
          <a:lstStyle/>
          <a:p>
            <a:r>
              <a:rPr lang="zh-CN" altLang="zh-CN" dirty="0"/>
              <a:t>原《条例》共</a:t>
            </a:r>
            <a:r>
              <a:rPr lang="en-US" altLang="zh-CN" dirty="0"/>
              <a:t>3</a:t>
            </a:r>
            <a:r>
              <a:rPr lang="zh-CN" altLang="zh-CN" dirty="0"/>
              <a:t>编、</a:t>
            </a:r>
            <a:r>
              <a:rPr lang="en-US" altLang="zh-CN" dirty="0"/>
              <a:t>15</a:t>
            </a:r>
            <a:r>
              <a:rPr lang="zh-CN" altLang="zh-CN" dirty="0"/>
              <a:t>章、</a:t>
            </a:r>
            <a:r>
              <a:rPr lang="en-US" altLang="zh-CN" dirty="0"/>
              <a:t>178</a:t>
            </a:r>
            <a:r>
              <a:rPr lang="zh-CN" altLang="zh-CN" dirty="0"/>
              <a:t>条、</a:t>
            </a:r>
            <a:r>
              <a:rPr lang="en-US" altLang="zh-CN" dirty="0"/>
              <a:t>24000</a:t>
            </a:r>
            <a:r>
              <a:rPr lang="zh-CN" altLang="zh-CN" dirty="0"/>
              <a:t>余字。修订后的《条例》共</a:t>
            </a:r>
            <a:r>
              <a:rPr lang="en-US" altLang="zh-CN" dirty="0"/>
              <a:t>3</a:t>
            </a:r>
            <a:r>
              <a:rPr lang="zh-CN" altLang="zh-CN" dirty="0"/>
              <a:t>编、</a:t>
            </a:r>
            <a:r>
              <a:rPr lang="en-US" altLang="zh-CN" dirty="0"/>
              <a:t>11</a:t>
            </a:r>
            <a:r>
              <a:rPr lang="zh-CN" altLang="zh-CN" dirty="0"/>
              <a:t>章、</a:t>
            </a:r>
            <a:r>
              <a:rPr lang="en-US" altLang="zh-CN" dirty="0"/>
              <a:t>133</a:t>
            </a:r>
            <a:r>
              <a:rPr lang="zh-CN" altLang="zh-CN" dirty="0"/>
              <a:t>条、</a:t>
            </a:r>
            <a:r>
              <a:rPr lang="en-US" altLang="zh-CN" dirty="0"/>
              <a:t>17000</a:t>
            </a:r>
            <a:r>
              <a:rPr lang="zh-CN" altLang="zh-CN" dirty="0"/>
              <a:t>余字，分为“总则”“分则”和“附则”等</a:t>
            </a:r>
            <a:r>
              <a:rPr lang="en-US" altLang="zh-CN" dirty="0"/>
              <a:t>3</a:t>
            </a:r>
            <a:r>
              <a:rPr lang="zh-CN" altLang="zh-CN" dirty="0"/>
              <a:t>部分</a:t>
            </a:r>
            <a:r>
              <a:rPr lang="zh-CN" altLang="zh-CN" dirty="0" smtClean="0"/>
              <a:t>。</a:t>
            </a:r>
            <a:endParaRPr lang="en-US" altLang="zh-CN" dirty="0" smtClean="0"/>
          </a:p>
          <a:p>
            <a:r>
              <a:rPr lang="zh-CN" altLang="zh-CN" dirty="0"/>
              <a:t>对照《条例》修订前后的内容变化，不难发现，新《条例》坚持纪法分开、纪在法前、纪严于法，作为“负面清单”，强调他律，重在立规。</a:t>
            </a:r>
          </a:p>
          <a:p>
            <a:r>
              <a:rPr lang="zh-CN" altLang="zh-CN" dirty="0"/>
              <a:t>把突出政党特色、党纪特色和体现全面从严治党实践成果的“党纪戒尺”，把党章对纪律的要求整合成政治纪律、组织纪律、廉洁纪律、群众纪律、工作纪律、生活纪律等“六大纪律”，划出了党组织和党员不可触碰的底线。</a:t>
            </a:r>
            <a:endParaRPr lang="zh-CN" altLang="en-US" dirty="0"/>
          </a:p>
        </p:txBody>
      </p:sp>
      <p:sp>
        <p:nvSpPr>
          <p:cNvPr id="4" name="日期占位符 3"/>
          <p:cNvSpPr>
            <a:spLocks noGrp="1"/>
          </p:cNvSpPr>
          <p:nvPr>
            <p:ph type="dt" sz="half" idx="10"/>
          </p:nvPr>
        </p:nvSpPr>
        <p:spPr/>
        <p:txBody>
          <a:bodyPr/>
          <a:lstStyle/>
          <a:p>
            <a:fld id="{F30538B8-5C17-4019-84AC-6D09B856E976}" type="datetime1">
              <a:rPr lang="zh-CN" altLang="en-US" smtClean="0"/>
              <a:t>2015/12/15</a:t>
            </a:fld>
            <a:endParaRPr lang="zh-CN" altLang="en-US"/>
          </a:p>
        </p:txBody>
      </p:sp>
      <p:sp>
        <p:nvSpPr>
          <p:cNvPr id="6" name="灯片编号占位符 5"/>
          <p:cNvSpPr>
            <a:spLocks noGrp="1"/>
          </p:cNvSpPr>
          <p:nvPr>
            <p:ph type="sldNum" sz="quarter" idx="12"/>
          </p:nvPr>
        </p:nvSpPr>
        <p:spPr/>
        <p:txBody>
          <a:bodyPr/>
          <a:lstStyle/>
          <a:p>
            <a:fld id="{E56FEC58-FBAD-4BB0-84CE-69D3D55C098C}" type="slidenum">
              <a:rPr lang="zh-CN" altLang="en-US" smtClean="0"/>
              <a:t>28</a:t>
            </a:fld>
            <a:endParaRPr lang="zh-CN" altLang="en-US"/>
          </a:p>
        </p:txBody>
      </p:sp>
    </p:spTree>
    <p:extLst>
      <p:ext uri="{BB962C8B-B14F-4D97-AF65-F5344CB8AC3E}">
        <p14:creationId xmlns:p14="http://schemas.microsoft.com/office/powerpoint/2010/main" val="264299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778098"/>
          </a:xfrm>
        </p:spPr>
        <p:txBody>
          <a:bodyPr>
            <a:normAutofit fontScale="90000"/>
          </a:bodyPr>
          <a:lstStyle/>
          <a:p>
            <a:r>
              <a:rPr lang="zh-CN" altLang="zh-CN" dirty="0"/>
              <a:t>　</a:t>
            </a:r>
            <a:r>
              <a:rPr lang="zh-CN" altLang="zh-CN" sz="3100" b="1" dirty="0"/>
              <a:t>“总则”告诉你，党员受到严重警告处分等情形，后果更严重</a:t>
            </a:r>
            <a:r>
              <a:rPr lang="zh-CN" altLang="zh-CN" sz="3100" b="1" dirty="0" smtClean="0"/>
              <a:t>了</a:t>
            </a:r>
            <a:endParaRPr lang="zh-CN" altLang="en-US" sz="3100" dirty="0"/>
          </a:p>
        </p:txBody>
      </p:sp>
      <p:sp>
        <p:nvSpPr>
          <p:cNvPr id="3" name="内容占位符 2"/>
          <p:cNvSpPr>
            <a:spLocks noGrp="1"/>
          </p:cNvSpPr>
          <p:nvPr>
            <p:ph idx="1"/>
          </p:nvPr>
        </p:nvSpPr>
        <p:spPr>
          <a:xfrm>
            <a:off x="457200" y="1340768"/>
            <a:ext cx="8229600" cy="5040560"/>
          </a:xfrm>
        </p:spPr>
        <p:txBody>
          <a:bodyPr>
            <a:normAutofit fontScale="55000" lnSpcReduction="20000"/>
          </a:bodyPr>
          <a:lstStyle/>
          <a:p>
            <a:pPr>
              <a:lnSpc>
                <a:spcPts val="2600"/>
              </a:lnSpc>
            </a:pPr>
            <a:r>
              <a:rPr lang="zh-CN" altLang="zh-CN" dirty="0"/>
              <a:t>修订后的《条例》“总则”部分，第二章“违纪与纪律处分”的第九条规定：</a:t>
            </a:r>
            <a:r>
              <a:rPr lang="zh-CN" altLang="zh-CN" b="1" dirty="0"/>
              <a:t>党员受到警告处分一年内、受到严重警告处分一年半内，不得在党内提升职务和向党外组织推荐担任高于其原任职务的党外职务</a:t>
            </a:r>
            <a:r>
              <a:rPr lang="zh-CN" altLang="zh-CN" dirty="0"/>
              <a:t>。而在</a:t>
            </a:r>
            <a:r>
              <a:rPr lang="en-US" altLang="zh-CN" dirty="0"/>
              <a:t>2003</a:t>
            </a:r>
            <a:r>
              <a:rPr lang="zh-CN" altLang="zh-CN" dirty="0"/>
              <a:t>版《条例》的第十二条规定中，“党员受到警告或者严重警告处分，一年内不得在党内提升职务和向党外组织推荐担任高于其原任职务的党外职务”。从“一年内”改为“一年半内”，党员受到严重警告处分，后果更严重了。</a:t>
            </a:r>
          </a:p>
          <a:p>
            <a:pPr>
              <a:lnSpc>
                <a:spcPts val="2600"/>
              </a:lnSpc>
            </a:pPr>
            <a:r>
              <a:rPr lang="zh-CN" altLang="zh-CN" dirty="0"/>
              <a:t>强化违纪查处、为党纪“加码”的类似条款还有第十三条、第十九条、第二十条等。</a:t>
            </a:r>
            <a:r>
              <a:rPr lang="zh-CN" altLang="zh-CN" b="1" dirty="0"/>
              <a:t>如第十三条是修订后新增的内容，“党的各级代表大会的代表受到留党察看以上（含留党察看）处分的，党组织应当终止其代表资格”</a:t>
            </a:r>
            <a:r>
              <a:rPr lang="zh-CN" altLang="zh-CN" dirty="0" smtClean="0"/>
              <a:t>。</a:t>
            </a:r>
            <a:endParaRPr lang="en-US" altLang="zh-CN" dirty="0" smtClean="0"/>
          </a:p>
          <a:p>
            <a:pPr>
              <a:lnSpc>
                <a:spcPts val="2600"/>
              </a:lnSpc>
            </a:pPr>
            <a:r>
              <a:rPr lang="zh-CN" altLang="zh-CN" dirty="0" smtClean="0"/>
              <a:t>又</a:t>
            </a:r>
            <a:r>
              <a:rPr lang="zh-CN" altLang="zh-CN" dirty="0"/>
              <a:t>如，</a:t>
            </a:r>
            <a:r>
              <a:rPr lang="zh-CN" altLang="zh-CN" b="1" dirty="0"/>
              <a:t>第十九条规定，有“在纪律集中整饬过程中，不收敛、不收手的”等三类情形之一的，“应当从重或者加重处分”</a:t>
            </a:r>
            <a:r>
              <a:rPr lang="zh-CN" altLang="zh-CN" dirty="0"/>
              <a:t>。</a:t>
            </a:r>
            <a:r>
              <a:rPr lang="zh-CN" altLang="zh-CN" b="1" dirty="0"/>
              <a:t>在第二十条中，“党员违纪受到党纪处分后，又被发现其受处分前的违纪行为应当受到党纪处分的，应当从重处分”</a:t>
            </a:r>
            <a:r>
              <a:rPr lang="zh-CN" altLang="zh-CN" dirty="0" smtClean="0"/>
              <a:t>。</a:t>
            </a:r>
            <a:endParaRPr lang="en-US" altLang="zh-CN" dirty="0" smtClean="0"/>
          </a:p>
          <a:p>
            <a:pPr>
              <a:lnSpc>
                <a:spcPts val="2600"/>
              </a:lnSpc>
            </a:pPr>
            <a:r>
              <a:rPr lang="zh-CN" altLang="zh-CN" dirty="0" smtClean="0"/>
              <a:t>这些</a:t>
            </a:r>
            <a:r>
              <a:rPr lang="zh-CN" altLang="zh-CN" dirty="0"/>
              <a:t>都是增补的内容，突出体现了全面从严治党中的党纪“从严”</a:t>
            </a:r>
            <a:r>
              <a:rPr lang="zh-CN" altLang="zh-CN" dirty="0" smtClean="0"/>
              <a:t>。</a:t>
            </a:r>
            <a:endParaRPr lang="zh-CN" altLang="zh-CN" dirty="0"/>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29</a:t>
            </a:fld>
            <a:endParaRPr lang="zh-CN" altLang="en-US"/>
          </a:p>
        </p:txBody>
      </p:sp>
    </p:spTree>
    <p:extLst>
      <p:ext uri="{BB962C8B-B14F-4D97-AF65-F5344CB8AC3E}">
        <p14:creationId xmlns:p14="http://schemas.microsoft.com/office/powerpoint/2010/main" val="1838235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dirty="0"/>
              <a:t>　</a:t>
            </a:r>
            <a:r>
              <a:rPr lang="zh-CN" altLang="zh-CN" sz="3100" b="1" dirty="0"/>
              <a:t>“分则”告诉你，“六大纪律”可“对号入座”，党纪“负面清单”不再包括贪污贿赂</a:t>
            </a:r>
            <a:r>
              <a:rPr lang="zh-CN" altLang="zh-CN" sz="3100" b="1" dirty="0" smtClean="0"/>
              <a:t>行为</a:t>
            </a:r>
            <a:endParaRPr lang="zh-CN" altLang="en-US" sz="3100" dirty="0"/>
          </a:p>
        </p:txBody>
      </p:sp>
      <p:sp>
        <p:nvSpPr>
          <p:cNvPr id="3" name="内容占位符 2"/>
          <p:cNvSpPr>
            <a:spLocks noGrp="1"/>
          </p:cNvSpPr>
          <p:nvPr>
            <p:ph idx="1"/>
          </p:nvPr>
        </p:nvSpPr>
        <p:spPr>
          <a:xfrm>
            <a:off x="457200" y="1600200"/>
            <a:ext cx="8229600" cy="4637112"/>
          </a:xfrm>
        </p:spPr>
        <p:txBody>
          <a:bodyPr>
            <a:normAutofit fontScale="70000" lnSpcReduction="20000"/>
          </a:bodyPr>
          <a:lstStyle/>
          <a:p>
            <a:pPr>
              <a:lnSpc>
                <a:spcPts val="2800"/>
              </a:lnSpc>
            </a:pPr>
            <a:r>
              <a:rPr lang="zh-CN" altLang="zh-CN" dirty="0"/>
              <a:t>修订后的《条例》“分则”部分，就是详述对违反“</a:t>
            </a:r>
            <a:r>
              <a:rPr lang="zh-CN" altLang="zh-CN" sz="3300" b="1" dirty="0">
                <a:solidFill>
                  <a:srgbClr val="FF0000"/>
                </a:solidFill>
              </a:rPr>
              <a:t>六大纪律</a:t>
            </a:r>
            <a:r>
              <a:rPr lang="zh-CN" altLang="zh-CN" dirty="0"/>
              <a:t>”行为的处分，把党章关于纪律的要求具体化，强化“</a:t>
            </a:r>
            <a:r>
              <a:rPr lang="zh-CN" altLang="zh-CN" b="1" dirty="0">
                <a:solidFill>
                  <a:srgbClr val="FF0000"/>
                </a:solidFill>
              </a:rPr>
              <a:t>负面清单</a:t>
            </a:r>
            <a:r>
              <a:rPr lang="zh-CN" altLang="zh-CN" dirty="0"/>
              <a:t>”作用，</a:t>
            </a:r>
            <a:r>
              <a:rPr lang="zh-CN" altLang="zh-CN" sz="3300" b="1" dirty="0">
                <a:solidFill>
                  <a:srgbClr val="FF0000"/>
                </a:solidFill>
              </a:rPr>
              <a:t>不仅告诫党员干部哪类行为不能做，同时提出清晰的处罚依据，令违纪行为不再有空子可钻</a:t>
            </a:r>
            <a:r>
              <a:rPr lang="zh-CN" altLang="zh-CN" dirty="0" smtClean="0"/>
              <a:t>。</a:t>
            </a:r>
            <a:endParaRPr lang="en-US" altLang="zh-CN" dirty="0" smtClean="0"/>
          </a:p>
          <a:p>
            <a:pPr>
              <a:lnSpc>
                <a:spcPts val="2800"/>
              </a:lnSpc>
            </a:pPr>
            <a:r>
              <a:rPr lang="zh-CN" altLang="zh-CN" dirty="0" smtClean="0"/>
              <a:t>“六大纪律”</a:t>
            </a:r>
            <a:r>
              <a:rPr lang="zh-CN" altLang="zh-CN" dirty="0"/>
              <a:t>，</a:t>
            </a:r>
            <a:r>
              <a:rPr lang="zh-CN" altLang="zh-CN" sz="3300" b="1" dirty="0">
                <a:solidFill>
                  <a:srgbClr val="FF0000"/>
                </a:solidFill>
              </a:rPr>
              <a:t>政治纪律</a:t>
            </a:r>
            <a:r>
              <a:rPr lang="zh-CN" altLang="zh-CN" dirty="0"/>
              <a:t>排在首位。修订后的《条例》第六章“对违反政治纪律行为的处分”，将十八大以来党中央提出严明政治纪律和政治规矩的要求和实践成果转化为纪律条文，</a:t>
            </a:r>
            <a:r>
              <a:rPr lang="zh-CN" altLang="zh-CN" b="1" dirty="0"/>
              <a:t>增加了拉帮结派、对抗组织审查、搞无原则一团和气等违纪条款。</a:t>
            </a:r>
            <a:r>
              <a:rPr lang="zh-CN" altLang="zh-CN" dirty="0"/>
              <a:t>如</a:t>
            </a:r>
            <a:r>
              <a:rPr lang="zh-CN" altLang="zh-CN" b="1" dirty="0"/>
              <a:t>第五十二条</a:t>
            </a:r>
            <a:r>
              <a:rPr lang="zh-CN" altLang="zh-CN" dirty="0"/>
              <a:t>规定，</a:t>
            </a:r>
            <a:r>
              <a:rPr lang="zh-CN" altLang="zh-CN" b="1" dirty="0"/>
              <a:t>“在党内搞团团伙伙、结党营私、拉帮结派、培植私人势力或者通过搞利益交换、为自己营造声势等活动捞取政治资本的，给予严重警告或者撤销党内职务处分；情节严重的，给予留党察看或者开除党籍处分”</a:t>
            </a:r>
            <a:r>
              <a:rPr lang="zh-CN" altLang="zh-CN" dirty="0" smtClean="0"/>
              <a:t>。</a:t>
            </a:r>
            <a:endParaRPr lang="zh-CN" altLang="zh-CN" dirty="0"/>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30</a:t>
            </a:fld>
            <a:endParaRPr lang="zh-CN" altLang="en-US"/>
          </a:p>
        </p:txBody>
      </p:sp>
    </p:spTree>
    <p:extLst>
      <p:ext uri="{BB962C8B-B14F-4D97-AF65-F5344CB8AC3E}">
        <p14:creationId xmlns:p14="http://schemas.microsoft.com/office/powerpoint/2010/main" val="2091573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5433467"/>
          </a:xfrm>
        </p:spPr>
        <p:txBody>
          <a:bodyPr>
            <a:normAutofit lnSpcReduction="10000"/>
          </a:bodyPr>
          <a:lstStyle/>
          <a:p>
            <a:pPr marL="180000" lvl="1"/>
            <a:r>
              <a:rPr lang="zh-CN" altLang="en-US" sz="2400" b="1" dirty="0"/>
              <a:t>第四十六条</a:t>
            </a:r>
            <a:r>
              <a:rPr lang="zh-CN" altLang="en-US" sz="2400" dirty="0"/>
              <a:t>　通过信息网络、广播、电视、报刊、书籍、讲座、论坛、报告会、座谈会等方式，有下列行为之一，情节较轻的，给予警告或者严重警告处分；情节较重的，给予撤销党内职务或者留党察看处分；情节严重的，给予开除党籍处分：</a:t>
            </a:r>
          </a:p>
          <a:p>
            <a:pPr marL="216000" lvl="1" indent="457200">
              <a:buNone/>
            </a:pPr>
            <a:r>
              <a:rPr lang="zh-CN" altLang="en-US" sz="2400" dirty="0">
                <a:solidFill>
                  <a:srgbClr val="FF0000"/>
                </a:solidFill>
              </a:rPr>
              <a:t>（一）公开发表违背四项基本原则，违背、歪曲党的改革开放决策，或者其他有严重政治问题的文章、演说、宣言、声明等的；</a:t>
            </a:r>
          </a:p>
          <a:p>
            <a:pPr marL="216000" lvl="1" indent="457200">
              <a:buNone/>
            </a:pPr>
            <a:r>
              <a:rPr lang="zh-CN" altLang="en-US" sz="2400" dirty="0">
                <a:solidFill>
                  <a:srgbClr val="FF0000"/>
                </a:solidFill>
              </a:rPr>
              <a:t>（二</a:t>
            </a:r>
            <a:r>
              <a:rPr lang="zh-CN" altLang="en-US" sz="2400" dirty="0">
                <a:solidFill>
                  <a:srgbClr val="FF0000"/>
                </a:solidFill>
              </a:rPr>
              <a:t>）妄议中央大政方针，破坏党的集中统一的；</a:t>
            </a:r>
          </a:p>
          <a:p>
            <a:pPr marL="216000" lvl="1" indent="457200">
              <a:buNone/>
            </a:pPr>
            <a:r>
              <a:rPr lang="zh-CN" altLang="en-US" sz="2400" dirty="0">
                <a:solidFill>
                  <a:srgbClr val="FF0000"/>
                </a:solidFill>
              </a:rPr>
              <a:t>（三）丑化党和国家形象，或者诋毁、诬蔑党和国家领导人，或者歪曲党史、军史的。</a:t>
            </a:r>
          </a:p>
          <a:p>
            <a:pPr marL="216000" lvl="1" indent="457200">
              <a:buNone/>
            </a:pPr>
            <a:r>
              <a:rPr lang="zh-CN" altLang="en-US" sz="2400" dirty="0"/>
              <a:t>发布、播出、刊登、出版前款所列内容或者为上述行为提供方便条件的，对直接责任者和领导责任者，给予严重警告或者撤销党内职务处分；情节严重的，给予留党察看或者开除党籍处分。</a:t>
            </a:r>
          </a:p>
          <a:p>
            <a:endParaRPr lang="zh-CN" altLang="en-US" dirty="0"/>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31</a:t>
            </a:fld>
            <a:endParaRPr lang="zh-CN" altLang="en-US"/>
          </a:p>
        </p:txBody>
      </p:sp>
    </p:spTree>
    <p:extLst>
      <p:ext uri="{BB962C8B-B14F-4D97-AF65-F5344CB8AC3E}">
        <p14:creationId xmlns:p14="http://schemas.microsoft.com/office/powerpoint/2010/main" val="1624773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332656"/>
            <a:ext cx="8229600" cy="5793507"/>
          </a:xfrm>
        </p:spPr>
        <p:txBody>
          <a:bodyPr>
            <a:normAutofit fontScale="55000" lnSpcReduction="20000"/>
          </a:bodyPr>
          <a:lstStyle/>
          <a:p>
            <a:pPr>
              <a:lnSpc>
                <a:spcPts val="2600"/>
              </a:lnSpc>
            </a:pPr>
            <a:r>
              <a:rPr lang="zh-CN" altLang="zh-CN" b="1" dirty="0"/>
              <a:t>违反</a:t>
            </a:r>
            <a:r>
              <a:rPr lang="zh-CN" altLang="zh-CN" b="1" dirty="0">
                <a:solidFill>
                  <a:srgbClr val="FF0000"/>
                </a:solidFill>
              </a:rPr>
              <a:t>组织纪律</a:t>
            </a:r>
            <a:r>
              <a:rPr lang="zh-CN" altLang="zh-CN" b="1" dirty="0"/>
              <a:t>新增“负面清单”</a:t>
            </a:r>
            <a:r>
              <a:rPr lang="zh-CN" altLang="zh-CN" dirty="0"/>
              <a:t>，包括</a:t>
            </a:r>
            <a:r>
              <a:rPr lang="zh-CN" altLang="zh-CN" b="1" dirty="0">
                <a:solidFill>
                  <a:srgbClr val="FF0000"/>
                </a:solidFill>
              </a:rPr>
              <a:t>非组织活动、不如实向组织说明问题、不执行请示报告制度，以及不如实报告个人有关事项等</a:t>
            </a:r>
            <a:r>
              <a:rPr lang="zh-CN" altLang="zh-CN" dirty="0"/>
              <a:t>。如</a:t>
            </a:r>
            <a:r>
              <a:rPr lang="zh-CN" altLang="zh-CN" b="1" dirty="0"/>
              <a:t>第六十八条</a:t>
            </a:r>
            <a:r>
              <a:rPr lang="zh-CN" altLang="zh-CN" dirty="0"/>
              <a:t>规定，“</a:t>
            </a:r>
            <a:r>
              <a:rPr lang="zh-CN" altLang="zh-CN" b="1" dirty="0"/>
              <a:t>党员领导干部违反有关规定组织、参加自发成立的老乡会、校友会、战友会等，情节严重的，给予警告、严重警告或者撤销党内职务处分</a:t>
            </a:r>
            <a:r>
              <a:rPr lang="zh-CN" altLang="zh-CN" dirty="0"/>
              <a:t>”。</a:t>
            </a:r>
          </a:p>
          <a:p>
            <a:pPr>
              <a:lnSpc>
                <a:spcPts val="2600"/>
              </a:lnSpc>
            </a:pPr>
            <a:r>
              <a:rPr lang="zh-CN" altLang="zh-CN" b="1" dirty="0" smtClean="0"/>
              <a:t>违反</a:t>
            </a:r>
            <a:r>
              <a:rPr lang="zh-CN" altLang="zh-CN" b="1" dirty="0">
                <a:solidFill>
                  <a:srgbClr val="FF0000"/>
                </a:solidFill>
              </a:rPr>
              <a:t>廉洁纪律</a:t>
            </a:r>
            <a:r>
              <a:rPr lang="zh-CN" altLang="zh-CN" b="1" dirty="0"/>
              <a:t>新增“负面清单”</a:t>
            </a:r>
            <a:r>
              <a:rPr lang="zh-CN" altLang="zh-CN" dirty="0"/>
              <a:t>，包括</a:t>
            </a:r>
            <a:r>
              <a:rPr lang="zh-CN" altLang="zh-CN" b="1" dirty="0"/>
              <a:t>权权交易、利用职权或者职务上的影响为亲属和身边工作人员谋利等</a:t>
            </a:r>
            <a:r>
              <a:rPr lang="zh-CN" altLang="zh-CN" dirty="0"/>
              <a:t>。如</a:t>
            </a:r>
            <a:r>
              <a:rPr lang="zh-CN" altLang="zh-CN" b="1" dirty="0"/>
              <a:t>第八十一条</a:t>
            </a:r>
            <a:r>
              <a:rPr lang="zh-CN" altLang="zh-CN" dirty="0"/>
              <a:t>规定，</a:t>
            </a:r>
            <a:r>
              <a:rPr lang="zh-CN" altLang="zh-CN" b="1" dirty="0"/>
              <a:t>“相互利用职权或者职务上的影响为对方及其配偶、子女及其配偶等亲属、身边工作人员和其他特定关系人谋取利益搞权权交易的，给予警告或者严重警告处分；情节较重的，给予撤销党内职务或者留党察看处分；情节严重的，给予开除党籍处分”。</a:t>
            </a:r>
            <a:r>
              <a:rPr lang="zh-CN" altLang="zh-CN" dirty="0"/>
              <a:t>值得注意的是，</a:t>
            </a:r>
            <a:r>
              <a:rPr lang="zh-CN" altLang="zh-CN" b="1" dirty="0"/>
              <a:t>“违反有关规定组织、参加用公款支付的宴请、高消费娱乐、健身活动，或者用公款购买赠送、发放礼品</a:t>
            </a:r>
            <a:r>
              <a:rPr lang="zh-CN" altLang="zh-CN" dirty="0"/>
              <a:t>”（第九十六条），</a:t>
            </a:r>
            <a:r>
              <a:rPr lang="zh-CN" altLang="zh-CN" b="1" dirty="0"/>
              <a:t>“违反有关规定自定薪酬或者滥发津贴、补贴、奖金等”</a:t>
            </a:r>
            <a:r>
              <a:rPr lang="zh-CN" altLang="zh-CN" dirty="0"/>
              <a:t>（第九十七条），</a:t>
            </a:r>
            <a:r>
              <a:rPr lang="zh-CN" altLang="zh-CN" b="1" dirty="0"/>
              <a:t>“用公款旅游、借公务差旅之机旅游或者以公务差旅为名变相旅游的</a:t>
            </a:r>
            <a:r>
              <a:rPr lang="zh-CN" altLang="zh-CN" dirty="0"/>
              <a:t>”（第九十八条第一款），“</a:t>
            </a:r>
            <a:r>
              <a:rPr lang="zh-CN" altLang="zh-CN" b="1" dirty="0"/>
              <a:t>违反公务接待管理规定，超标准、超范围接待或者借机大吃大喝”</a:t>
            </a:r>
            <a:r>
              <a:rPr lang="zh-CN" altLang="zh-CN" dirty="0"/>
              <a:t>（第九十九条）……诸多违反中央八项规定精神的情形被纳入“违反廉洁纪律行为”，</a:t>
            </a:r>
            <a:r>
              <a:rPr lang="zh-CN" altLang="zh-CN" b="1" dirty="0">
                <a:solidFill>
                  <a:srgbClr val="FF0000"/>
                </a:solidFill>
              </a:rPr>
              <a:t>不仅要处分直接责任者，还要处分领导责任者</a:t>
            </a:r>
            <a:r>
              <a:rPr lang="zh-CN" altLang="zh-CN" dirty="0"/>
              <a:t>。</a:t>
            </a:r>
          </a:p>
          <a:p>
            <a:endParaRPr lang="zh-CN" altLang="en-US" dirty="0"/>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32</a:t>
            </a:fld>
            <a:endParaRPr lang="zh-CN" altLang="en-US"/>
          </a:p>
        </p:txBody>
      </p:sp>
    </p:spTree>
    <p:extLst>
      <p:ext uri="{BB962C8B-B14F-4D97-AF65-F5344CB8AC3E}">
        <p14:creationId xmlns:p14="http://schemas.microsoft.com/office/powerpoint/2010/main" val="4177142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5721499"/>
          </a:xfrm>
        </p:spPr>
        <p:txBody>
          <a:bodyPr>
            <a:normAutofit fontScale="77500" lnSpcReduction="20000"/>
          </a:bodyPr>
          <a:lstStyle/>
          <a:p>
            <a:r>
              <a:rPr lang="zh-CN" altLang="zh-CN" dirty="0"/>
              <a:t>“对</a:t>
            </a:r>
            <a:r>
              <a:rPr lang="zh-CN" altLang="zh-CN" b="1" dirty="0">
                <a:solidFill>
                  <a:srgbClr val="FF0000"/>
                </a:solidFill>
              </a:rPr>
              <a:t>违反群众纪律行为</a:t>
            </a:r>
            <a:r>
              <a:rPr lang="zh-CN" altLang="zh-CN" dirty="0"/>
              <a:t>的处分”，新增了</a:t>
            </a:r>
            <a:r>
              <a:rPr lang="zh-CN" altLang="zh-CN" b="1" dirty="0"/>
              <a:t>侵害群众利益、漠视群众诉求、强迫命令、办事不公、侵害群众民主权利等违纪条款</a:t>
            </a:r>
            <a:r>
              <a:rPr lang="zh-CN" altLang="zh-CN" dirty="0"/>
              <a:t>。</a:t>
            </a:r>
          </a:p>
          <a:p>
            <a:r>
              <a:rPr lang="zh-CN" altLang="zh-CN" b="1" dirty="0" smtClean="0">
                <a:solidFill>
                  <a:srgbClr val="FF0000"/>
                </a:solidFill>
              </a:rPr>
              <a:t>违反</a:t>
            </a:r>
            <a:r>
              <a:rPr lang="zh-CN" altLang="zh-CN" b="1" dirty="0">
                <a:solidFill>
                  <a:srgbClr val="FF0000"/>
                </a:solidFill>
              </a:rPr>
              <a:t>工作纪律</a:t>
            </a:r>
            <a:r>
              <a:rPr lang="zh-CN" altLang="zh-CN" dirty="0"/>
              <a:t>新增“负面清单”，包括</a:t>
            </a:r>
            <a:r>
              <a:rPr lang="zh-CN" altLang="zh-CN" b="1" dirty="0"/>
              <a:t>党组织履行全面从严治党主体责任不力、工作失职等</a:t>
            </a:r>
            <a:r>
              <a:rPr lang="zh-CN" altLang="zh-CN" dirty="0"/>
              <a:t>。</a:t>
            </a:r>
          </a:p>
          <a:p>
            <a:r>
              <a:rPr lang="zh-CN" altLang="zh-CN" dirty="0" smtClean="0"/>
              <a:t>“</a:t>
            </a:r>
            <a:r>
              <a:rPr lang="zh-CN" altLang="zh-CN" dirty="0"/>
              <a:t>对</a:t>
            </a:r>
            <a:r>
              <a:rPr lang="zh-CN" altLang="zh-CN" b="1" dirty="0">
                <a:solidFill>
                  <a:srgbClr val="FF0000"/>
                </a:solidFill>
              </a:rPr>
              <a:t>违反生活纪律行为</a:t>
            </a:r>
            <a:r>
              <a:rPr lang="zh-CN" altLang="zh-CN" dirty="0"/>
              <a:t>的处分”，主要对“四风”问题和严重违反社会公德、家庭美德行为的违纪行为作出处分规定，</a:t>
            </a:r>
            <a:r>
              <a:rPr lang="zh-CN" altLang="zh-CN" b="1" dirty="0"/>
              <a:t>增加了生活奢靡、违背社会公序良俗等违纪条款</a:t>
            </a:r>
            <a:r>
              <a:rPr lang="zh-CN" altLang="zh-CN" dirty="0"/>
              <a:t>。值得一提的是，</a:t>
            </a:r>
            <a:r>
              <a:rPr lang="en-US" altLang="zh-CN" dirty="0"/>
              <a:t>2003</a:t>
            </a:r>
            <a:r>
              <a:rPr lang="zh-CN" altLang="zh-CN" dirty="0"/>
              <a:t>版《条例》第一百五十条中关于“通奸”“包养情妇（夫）”的提法在新《条例》中被删除，范围扩大到“与他人发生不正当性关系”，让纪律处分的面更宽更严。</a:t>
            </a:r>
          </a:p>
          <a:p>
            <a:r>
              <a:rPr lang="zh-CN" altLang="zh-CN" dirty="0" smtClean="0"/>
              <a:t>还有</a:t>
            </a:r>
            <a:r>
              <a:rPr lang="zh-CN" altLang="zh-CN" dirty="0"/>
              <a:t>引人注目的一大变化，是</a:t>
            </a:r>
            <a:r>
              <a:rPr lang="en-US" altLang="zh-CN" dirty="0"/>
              <a:t>2003</a:t>
            </a:r>
            <a:r>
              <a:rPr lang="zh-CN" altLang="zh-CN" dirty="0"/>
              <a:t>版《条例》第九章“</a:t>
            </a:r>
            <a:r>
              <a:rPr lang="zh-CN" altLang="zh-CN" dirty="0">
                <a:solidFill>
                  <a:srgbClr val="FF0000"/>
                </a:solidFill>
              </a:rPr>
              <a:t>贪污贿赂行为</a:t>
            </a:r>
            <a:r>
              <a:rPr lang="zh-CN" altLang="zh-CN" dirty="0"/>
              <a:t>”所列条款，在修订后的《条例》中都删除了。不消说，这是实现纪法分开的明显信号，不再把法律当成纪律审查的尺子，而是在法律之前就为党员划定纪律底线，抓早抓小、动辄则咎。</a:t>
            </a:r>
          </a:p>
          <a:p>
            <a:endParaRPr lang="zh-CN" altLang="en-US" dirty="0"/>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33</a:t>
            </a:fld>
            <a:endParaRPr lang="zh-CN" altLang="en-US"/>
          </a:p>
        </p:txBody>
      </p:sp>
    </p:spTree>
    <p:extLst>
      <p:ext uri="{BB962C8B-B14F-4D97-AF65-F5344CB8AC3E}">
        <p14:creationId xmlns:p14="http://schemas.microsoft.com/office/powerpoint/2010/main" val="920467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22114"/>
          </a:xfrm>
        </p:spPr>
        <p:txBody>
          <a:bodyPr>
            <a:normAutofit/>
          </a:bodyPr>
          <a:lstStyle/>
          <a:p>
            <a:r>
              <a:rPr lang="zh-CN" altLang="en-US" b="1" dirty="0" smtClean="0"/>
              <a:t>结语：三</a:t>
            </a:r>
            <a:r>
              <a:rPr lang="zh-CN" altLang="en-US" b="1" dirty="0"/>
              <a:t>点</a:t>
            </a:r>
            <a:r>
              <a:rPr lang="zh-CN" altLang="en-US" b="1" dirty="0" smtClean="0"/>
              <a:t>要求</a:t>
            </a:r>
            <a:endParaRPr lang="zh-CN" altLang="en-US" b="1" dirty="0"/>
          </a:p>
        </p:txBody>
      </p:sp>
      <p:sp>
        <p:nvSpPr>
          <p:cNvPr id="3" name="内容占位符 2"/>
          <p:cNvSpPr>
            <a:spLocks noGrp="1"/>
          </p:cNvSpPr>
          <p:nvPr>
            <p:ph idx="1"/>
          </p:nvPr>
        </p:nvSpPr>
        <p:spPr/>
        <p:txBody>
          <a:bodyPr>
            <a:normAutofit/>
          </a:bodyPr>
          <a:lstStyle/>
          <a:p>
            <a:pPr marL="0" indent="0">
              <a:lnSpc>
                <a:spcPct val="150000"/>
              </a:lnSpc>
              <a:buNone/>
            </a:pPr>
            <a:r>
              <a:rPr lang="en-US" altLang="zh-CN" sz="2800" dirty="0" smtClean="0"/>
              <a:t>1.</a:t>
            </a:r>
            <a:r>
              <a:rPr lang="zh-CN" altLang="en-US" sz="2800" dirty="0" smtClean="0"/>
              <a:t>经济学院全体老师严格遵守八项规定以来的高校财经纪律，适应经济、政治新常态！</a:t>
            </a:r>
            <a:endParaRPr lang="en-US" altLang="zh-CN" sz="2800" dirty="0" smtClean="0"/>
          </a:p>
          <a:p>
            <a:pPr marL="0" indent="0">
              <a:lnSpc>
                <a:spcPct val="150000"/>
              </a:lnSpc>
              <a:buNone/>
            </a:pPr>
            <a:r>
              <a:rPr lang="en-US" altLang="zh-CN" sz="2800" dirty="0" smtClean="0"/>
              <a:t>2.</a:t>
            </a:r>
            <a:r>
              <a:rPr lang="zh-CN" altLang="en-US" sz="2800" dirty="0"/>
              <a:t>经济学院</a:t>
            </a:r>
            <a:r>
              <a:rPr lang="zh-CN" altLang="en-US" sz="2800" dirty="0" smtClean="0"/>
              <a:t>全体党员</a:t>
            </a:r>
            <a:r>
              <a:rPr lang="zh-CN" altLang="en-US" sz="2800" dirty="0"/>
              <a:t>教师</a:t>
            </a:r>
            <a:r>
              <a:rPr lang="zh-CN" altLang="en-US" sz="2800" dirty="0" smtClean="0"/>
              <a:t>以</a:t>
            </a:r>
            <a:r>
              <a:rPr lang="en-US" altLang="zh-CN" sz="2800" dirty="0" smtClean="0"/>
              <a:t>《</a:t>
            </a:r>
            <a:r>
              <a:rPr lang="zh-CN" altLang="en-US" sz="2800" dirty="0" smtClean="0"/>
              <a:t>准则</a:t>
            </a:r>
            <a:r>
              <a:rPr lang="en-US" altLang="zh-CN" sz="2800" dirty="0" smtClean="0"/>
              <a:t>》</a:t>
            </a:r>
            <a:r>
              <a:rPr lang="zh-CN" altLang="en-US" sz="2800" dirty="0" smtClean="0"/>
              <a:t>为准绳，以身作则</a:t>
            </a:r>
            <a:r>
              <a:rPr lang="zh-CN" altLang="en-US" sz="2800" dirty="0"/>
              <a:t>，严格要求自己</a:t>
            </a:r>
            <a:r>
              <a:rPr lang="zh-CN" altLang="en-US" sz="2800" dirty="0" smtClean="0"/>
              <a:t>，发挥模范带头作用！</a:t>
            </a:r>
            <a:endParaRPr lang="en-US" altLang="zh-CN" sz="2800" dirty="0" smtClean="0"/>
          </a:p>
          <a:p>
            <a:pPr marL="0" indent="0">
              <a:lnSpc>
                <a:spcPct val="150000"/>
              </a:lnSpc>
              <a:buNone/>
            </a:pPr>
            <a:r>
              <a:rPr lang="en-US" altLang="zh-CN" sz="2800" dirty="0" smtClean="0"/>
              <a:t>3.</a:t>
            </a:r>
            <a:r>
              <a:rPr lang="zh-CN" altLang="en-US" sz="2800" dirty="0" smtClean="0"/>
              <a:t>经济学院院班子全体成员以</a:t>
            </a:r>
            <a:r>
              <a:rPr lang="en-US" altLang="zh-CN" sz="2800" dirty="0" smtClean="0"/>
              <a:t>《</a:t>
            </a:r>
            <a:r>
              <a:rPr lang="zh-CN" altLang="en-US" sz="2800" dirty="0" smtClean="0"/>
              <a:t>条例</a:t>
            </a:r>
            <a:r>
              <a:rPr lang="en-US" altLang="zh-CN" sz="2800" dirty="0" smtClean="0"/>
              <a:t>》</a:t>
            </a:r>
            <a:r>
              <a:rPr lang="zh-CN" altLang="en-US" sz="2800" dirty="0" smtClean="0"/>
              <a:t>为警戒，高标准、严要求，做好分管的各项工作！</a:t>
            </a:r>
            <a:endParaRPr lang="zh-CN" altLang="en-US" sz="2800" dirty="0"/>
          </a:p>
        </p:txBody>
      </p:sp>
      <p:sp>
        <p:nvSpPr>
          <p:cNvPr id="4" name="日期占位符 3"/>
          <p:cNvSpPr>
            <a:spLocks noGrp="1"/>
          </p:cNvSpPr>
          <p:nvPr>
            <p:ph type="dt" sz="half" idx="10"/>
          </p:nvPr>
        </p:nvSpPr>
        <p:spPr/>
        <p:txBody>
          <a:bodyPr/>
          <a:lstStyle/>
          <a:p>
            <a:fld id="{C3324840-027A-4EE8-B5E6-E5D40F1A409B}" type="datetime1">
              <a:rPr lang="zh-CN" altLang="en-US" smtClean="0"/>
              <a:t>2015/12/15</a:t>
            </a:fld>
            <a:endParaRPr lang="zh-CN" altLang="en-US"/>
          </a:p>
        </p:txBody>
      </p:sp>
      <p:sp>
        <p:nvSpPr>
          <p:cNvPr id="5" name="灯片编号占位符 4"/>
          <p:cNvSpPr>
            <a:spLocks noGrp="1"/>
          </p:cNvSpPr>
          <p:nvPr>
            <p:ph type="sldNum" sz="quarter" idx="12"/>
          </p:nvPr>
        </p:nvSpPr>
        <p:spPr/>
        <p:txBody>
          <a:bodyPr/>
          <a:lstStyle/>
          <a:p>
            <a:fld id="{E56FEC58-FBAD-4BB0-84CE-69D3D55C098C}" type="slidenum">
              <a:rPr lang="zh-CN" altLang="en-US" smtClean="0"/>
              <a:t>34</a:t>
            </a:fld>
            <a:endParaRPr lang="zh-CN" altLang="en-US"/>
          </a:p>
        </p:txBody>
      </p:sp>
    </p:spTree>
    <p:extLst>
      <p:ext uri="{BB962C8B-B14F-4D97-AF65-F5344CB8AC3E}">
        <p14:creationId xmlns:p14="http://schemas.microsoft.com/office/powerpoint/2010/main" val="52337560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3871</Words>
  <Application>Microsoft Office PowerPoint</Application>
  <PresentationFormat>全屏显示(4:3)</PresentationFormat>
  <Paragraphs>281</Paragraphs>
  <Slides>34</Slides>
  <Notes>0</Notes>
  <HiddenSlides>0</HiddenSlides>
  <MMClips>0</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经济学院党风廉政建设推进会</vt:lpstr>
      <vt:lpstr>主要内容</vt:lpstr>
      <vt:lpstr>一、八项规定3年来的查处情况</vt:lpstr>
      <vt:lpstr>PowerPoint 演示文稿</vt:lpstr>
      <vt:lpstr>查处案件的种类和数量</vt:lpstr>
      <vt:lpstr>PowerPoint 演示文稿</vt:lpstr>
      <vt:lpstr>PowerPoint 演示文稿</vt:lpstr>
      <vt:lpstr>PowerPoint 演示文稿</vt:lpstr>
      <vt:lpstr>PowerPoint 演示文稿</vt:lpstr>
      <vt:lpstr>PowerPoint 演示文稿</vt:lpstr>
      <vt:lpstr>PowerPoint 演示文稿</vt:lpstr>
      <vt:lpstr>市纪委近期教育领域典型案例通报</vt:lpstr>
      <vt:lpstr>二、高校科研经费腐败典型案例</vt:lpstr>
      <vt:lpstr>典型案例1：北师大遥感教授3年骗领科研费70万 被判11年 </vt:lpstr>
      <vt:lpstr>典型案例2：“中国最年轻院士”被批捕 初查发现贪污两千万 </vt:lpstr>
      <vt:lpstr>案例3：北邮院长套取科研经费购买理财产品 </vt:lpstr>
      <vt:lpstr>案例4：北京中医药大学原教授联手妻子与学生贪钱 </vt:lpstr>
      <vt:lpstr>案例5：北大教师贪污学术经费去旅游 </vt:lpstr>
      <vt:lpstr>案例6：1505张火车票报销折射科研经费乱象 </vt:lpstr>
      <vt:lpstr> 反思与警示</vt:lpstr>
      <vt:lpstr>PowerPoint 演示文稿</vt:lpstr>
      <vt:lpstr>PowerPoint 演示文稿</vt:lpstr>
      <vt:lpstr>PowerPoint 演示文稿</vt:lpstr>
      <vt:lpstr>三、《中国共产党廉洁自律准则》</vt:lpstr>
      <vt:lpstr>PowerPoint 演示文稿</vt:lpstr>
      <vt:lpstr>PowerPoint 演示文稿</vt:lpstr>
      <vt:lpstr>四、《中国共产党纪律处分条例》</vt:lpstr>
      <vt:lpstr>变化与特点</vt:lpstr>
      <vt:lpstr>　“总则”告诉你，党员受到严重警告处分等情形，后果更严重了</vt:lpstr>
      <vt:lpstr>　“分则”告诉你，“六大纪律”可“对号入座”，党纪“负面清单”不再包括贪污贿赂行为</vt:lpstr>
      <vt:lpstr>PowerPoint 演示文稿</vt:lpstr>
      <vt:lpstr>PowerPoint 演示文稿</vt:lpstr>
      <vt:lpstr>PowerPoint 演示文稿</vt:lpstr>
      <vt:lpstr>结语：三点要求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经济学院党风廉政建设推进会</dc:title>
  <dc:creator>dell</dc:creator>
  <cp:lastModifiedBy>dell</cp:lastModifiedBy>
  <cp:revision>16</cp:revision>
  <dcterms:created xsi:type="dcterms:W3CDTF">2015-12-14T13:11:21Z</dcterms:created>
  <dcterms:modified xsi:type="dcterms:W3CDTF">2015-12-15T13:14:09Z</dcterms:modified>
</cp:coreProperties>
</file>