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772" r:id="rId3"/>
    <p:sldId id="773" r:id="rId4"/>
    <p:sldId id="774" r:id="rId5"/>
    <p:sldId id="775" r:id="rId6"/>
    <p:sldId id="776" r:id="rId7"/>
    <p:sldId id="777" r:id="rId8"/>
    <p:sldId id="778" r:id="rId9"/>
    <p:sldId id="779" r:id="rId10"/>
    <p:sldId id="780" r:id="rId11"/>
    <p:sldId id="782" r:id="rId12"/>
    <p:sldId id="781" r:id="rId13"/>
    <p:sldId id="760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F9B"/>
    <a:srgbClr val="3C551B"/>
    <a:srgbClr val="CCCCFF"/>
    <a:srgbClr val="FF66CC"/>
    <a:srgbClr val="006666"/>
  </p:clrMru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主题样式 1 - 强调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主题样式 1 - 强调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8799B23B-EC83-4686-B30A-512413B5E67A}" styleName="浅色样式 3 - 强调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150" autoAdjust="0"/>
    <p:restoredTop sz="94660" autoAdjust="0"/>
  </p:normalViewPr>
  <p:slideViewPr>
    <p:cSldViewPr>
      <p:cViewPr>
        <p:scale>
          <a:sx n="52" d="100"/>
          <a:sy n="52" d="100"/>
        </p:scale>
        <p:origin x="-2604" y="-12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+mn-ea"/>
              </a:defRPr>
            </a:lvl1pPr>
          </a:lstStyle>
          <a:p>
            <a:pPr>
              <a:defRPr/>
            </a:pPr>
            <a:fld id="{BC372FCB-E75A-4F37-BDA5-BAE2907E3352}" type="datetimeFigureOut">
              <a:rPr lang="zh-CN" altLang="en-US"/>
              <a:pPr>
                <a:defRPr/>
              </a:pPr>
              <a:t>2012-10-31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+mn-ea"/>
              </a:defRPr>
            </a:lvl1pPr>
          </a:lstStyle>
          <a:p>
            <a:pPr>
              <a:defRPr/>
            </a:pPr>
            <a:fld id="{4228B599-A593-4CCA-9F89-C2800049D6A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4"/>
          <p:cNvSpPr>
            <a:spLocks noChangeArrowheads="1"/>
          </p:cNvSpPr>
          <p:nvPr/>
        </p:nvSpPr>
        <p:spPr bwMode="auto">
          <a:xfrm>
            <a:off x="0" y="4357688"/>
            <a:ext cx="9144000" cy="25273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ea typeface="+mn-ea"/>
            </a:endParaRPr>
          </a:p>
        </p:txBody>
      </p:sp>
      <p:sp>
        <p:nvSpPr>
          <p:cNvPr id="5" name="Rectangle 17"/>
          <p:cNvSpPr>
            <a:spLocks noChangeArrowheads="1"/>
          </p:cNvSpPr>
          <p:nvPr/>
        </p:nvSpPr>
        <p:spPr bwMode="gray">
          <a:xfrm>
            <a:off x="0" y="4214813"/>
            <a:ext cx="9144000" cy="142875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ea typeface="+mn-ea"/>
            </a:endParaRPr>
          </a:p>
        </p:txBody>
      </p:sp>
      <p:pic>
        <p:nvPicPr>
          <p:cNvPr id="6" name="图片 13" descr="红色校标.gif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571500" y="500063"/>
            <a:ext cx="1143000" cy="111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124200" y="762000"/>
            <a:ext cx="5715000" cy="1828800"/>
          </a:xfrm>
        </p:spPr>
        <p:txBody>
          <a:bodyPr/>
          <a:lstStyle>
            <a:lvl1pPr algn="r">
              <a:defRPr sz="44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altLang="zh-CN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343400" y="3178175"/>
            <a:ext cx="4572000" cy="3810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1600" b="0">
                <a:solidFill>
                  <a:schemeClr val="bg1"/>
                </a:solidFill>
              </a:defRPr>
            </a:lvl1pPr>
          </a:lstStyle>
          <a:p>
            <a:r>
              <a:rPr lang="zh-CN" altLang="en-US" smtClean="0"/>
              <a:t>单击此处编辑母版副标题样式</a:t>
            </a:r>
            <a:endParaRPr lang="en-US" altLang="zh-C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486525"/>
            <a:ext cx="2895600" cy="168275"/>
          </a:xfrm>
        </p:spPr>
        <p:txBody>
          <a:bodyPr/>
          <a:lstStyle>
            <a:lvl1pPr algn="ctr">
              <a:defRPr sz="1200" b="0">
                <a:solidFill>
                  <a:schemeClr val="bg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486525"/>
            <a:ext cx="2133600" cy="16827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756818B5-1AA7-47AB-985D-41F4AC0156B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7" descr="红色组合.gif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929438" y="6286500"/>
            <a:ext cx="1928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09D58A-4467-4263-9F1B-F817875FDBD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6" descr="红色组合.gif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929438" y="6286500"/>
            <a:ext cx="1928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E449F9-B5EB-476B-8ECD-C81F30B069A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7" descr="红色组合.gif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929438" y="6286500"/>
            <a:ext cx="1928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414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41425"/>
            <a:ext cx="4038600" cy="5248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8C8BF-2FB5-4AD1-9E27-AEEF82FD93B0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9" descr="红色组合.gif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929438" y="6286500"/>
            <a:ext cx="1928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8" name="灯片编号占位符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0C4C88-50C7-4707-80D2-4F224B62881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5" descr="红色组合.gif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929438" y="6286500"/>
            <a:ext cx="1928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D4EFF4-6A8B-4ABA-A9A2-69DFA1868CF2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5" descr="红色组合.gif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929438" y="6286500"/>
            <a:ext cx="1928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1814A4-A278-4204-AB75-C09F7F00DFB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8" descr="红色组合.gif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929438" y="6286500"/>
            <a:ext cx="1928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 smtClean="0"/>
              <a:t>单击图标添加图片</a:t>
            </a:r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EEFB64-7646-41AF-8230-AF8F98DB9C75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7" descr="红色组合.gif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929438" y="6286500"/>
            <a:ext cx="1928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FE7C5E-C361-4CA3-80D6-EF4637A57449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7" descr="红色组合.gif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929438" y="6286500"/>
            <a:ext cx="1928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10350" y="152400"/>
            <a:ext cx="2076450" cy="63373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81000" y="152400"/>
            <a:ext cx="6076950" cy="63373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9D76FF-9E03-4AF8-867C-E4AD074D7DE4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6" descr="红色组合.gif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929438" y="6286500"/>
            <a:ext cx="1928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7391400" cy="563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>
          <a:xfrm>
            <a:off x="457200" y="1241425"/>
            <a:ext cx="8229600" cy="5248275"/>
          </a:xfrm>
        </p:spPr>
        <p:txBody>
          <a:bodyPr/>
          <a:lstStyle/>
          <a:p>
            <a:pPr lvl="0"/>
            <a:r>
              <a:rPr lang="zh-CN" altLang="en-US" noProof="0" smtClean="0"/>
              <a:t>单击图标添加表格</a:t>
            </a:r>
            <a:endParaRPr lang="zh-CN" altLang="en-US" noProof="0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73F832-013E-44E2-ADA9-D40C7AFA904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标题和图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7" descr="红色组合.gif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929438" y="6286500"/>
            <a:ext cx="1928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7391400" cy="563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表占位符 2"/>
          <p:cNvSpPr>
            <a:spLocks noGrp="1"/>
          </p:cNvSpPr>
          <p:nvPr>
            <p:ph type="chart" idx="1"/>
          </p:nvPr>
        </p:nvSpPr>
        <p:spPr>
          <a:xfrm>
            <a:off x="457200" y="1241425"/>
            <a:ext cx="8229600" cy="5248275"/>
          </a:xfrm>
        </p:spPr>
        <p:txBody>
          <a:bodyPr/>
          <a:lstStyle/>
          <a:p>
            <a:pPr lvl="0"/>
            <a:r>
              <a:rPr lang="zh-CN" altLang="en-US" noProof="0" smtClean="0"/>
              <a:t>单击图标添加图表</a:t>
            </a:r>
            <a:endParaRPr lang="zh-CN" altLang="en-US" noProof="0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44FBF9-C325-48DE-9884-C2BC7C695CDA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Rectangle 15"/>
          <p:cNvSpPr>
            <a:spLocks noChangeArrowheads="1"/>
          </p:cNvSpPr>
          <p:nvPr/>
        </p:nvSpPr>
        <p:spPr bwMode="gray">
          <a:xfrm>
            <a:off x="0" y="798513"/>
            <a:ext cx="9144000" cy="58737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ea typeface="+mn-ea"/>
            </a:endParaRPr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white">
          <a:xfrm>
            <a:off x="0" y="0"/>
            <a:ext cx="9144000" cy="765175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>
              <a:ea typeface="+mn-ea"/>
            </a:endParaRP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41425"/>
            <a:ext cx="82296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altLang="zh-CN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324600" y="6564313"/>
            <a:ext cx="2362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1">
                <a:latin typeface="+mn-lt"/>
                <a:ea typeface="宋体" charset="-122"/>
              </a:defRPr>
            </a:lvl1pPr>
          </a:lstStyle>
          <a:p>
            <a:pPr>
              <a:defRPr/>
            </a:pPr>
            <a:r>
              <a:rPr lang="en-US" altLang="zh-CN"/>
              <a:t>Company Logo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124200" y="6553200"/>
            <a:ext cx="2133600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charset="-122"/>
              </a:defRPr>
            </a:lvl1pPr>
          </a:lstStyle>
          <a:p>
            <a:pPr>
              <a:defRPr/>
            </a:pPr>
            <a:fld id="{67DE07A5-D988-4B74-AFC8-483CCC5BF65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1031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381000" y="152400"/>
            <a:ext cx="73914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en-US" altLang="zh-CN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/>
      </p:par>
    </p:tnLst>
  </p:timing>
  <p:hf sldNum="0"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800" b="1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800">
          <a:solidFill>
            <a:schemeClr val="tx1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>
          <a:solidFill>
            <a:schemeClr val="tx1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4476750"/>
            <a:ext cx="9144000" cy="1738313"/>
          </a:xfrm>
        </p:spPr>
        <p:txBody>
          <a:bodyPr/>
          <a:lstStyle/>
          <a:p>
            <a:pPr algn="ctr" eaLnBrk="1" hangingPunct="1"/>
            <a:endParaRPr lang="en-US" altLang="zh-CN" sz="1800" b="1" smtClean="0">
              <a:ea typeface="宋体" charset="-122"/>
            </a:endParaRPr>
          </a:p>
          <a:p>
            <a:pPr algn="ctr" eaLnBrk="1" hangingPunct="1"/>
            <a:r>
              <a:rPr lang="zh-CN" altLang="en-US" sz="1800" b="1" smtClean="0">
                <a:ea typeface="宋体" charset="-122"/>
              </a:rPr>
              <a:t> </a:t>
            </a:r>
            <a:r>
              <a:rPr lang="en-US" altLang="zh-CN" sz="1800" b="1" smtClean="0">
                <a:ea typeface="宋体" charset="-122"/>
              </a:rPr>
              <a:t>2012-10-31</a:t>
            </a:r>
          </a:p>
        </p:txBody>
      </p:sp>
      <p:pic>
        <p:nvPicPr>
          <p:cNvPr id="15362" name="图片 5" descr="白色组合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15188" y="6227763"/>
            <a:ext cx="1503362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Text Box 5"/>
          <p:cNvSpPr txBox="1">
            <a:spLocks noChangeArrowheads="1"/>
          </p:cNvSpPr>
          <p:nvPr/>
        </p:nvSpPr>
        <p:spPr bwMode="auto">
          <a:xfrm>
            <a:off x="2700338" y="1844675"/>
            <a:ext cx="540067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1">
              <a:schemeClr val="bg2">
                <a:alpha val="50000"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400" b="1">
                <a:solidFill>
                  <a:schemeClr val="accent2"/>
                </a:solidFill>
              </a:rPr>
              <a:t>期中教学检查</a:t>
            </a:r>
          </a:p>
        </p:txBody>
      </p:sp>
      <p:pic>
        <p:nvPicPr>
          <p:cNvPr id="15364" name="Picture 6" descr="index_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08850" y="693738"/>
            <a:ext cx="1295400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标题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zh-CN" altLang="en-US" smtClean="0">
                <a:latin typeface="黑体" pitchFamily="2" charset="-122"/>
                <a:ea typeface="黑体" pitchFamily="2" charset="-122"/>
              </a:rPr>
              <a:t>学校通知精神</a:t>
            </a:r>
          </a:p>
        </p:txBody>
      </p:sp>
      <p:sp>
        <p:nvSpPr>
          <p:cNvPr id="16386" name="内容占位符 2"/>
          <p:cNvSpPr>
            <a:spLocks noGrp="1"/>
          </p:cNvSpPr>
          <p:nvPr>
            <p:ph idx="4294967295"/>
          </p:nvPr>
        </p:nvSpPr>
        <p:spPr>
          <a:xfrm>
            <a:off x="457200" y="1241425"/>
            <a:ext cx="8472488" cy="5248275"/>
          </a:xfrm>
        </p:spPr>
        <p:txBody>
          <a:bodyPr/>
          <a:lstStyle/>
          <a:p>
            <a:pPr eaLnBrk="1" hangingPunct="1"/>
            <a:r>
              <a:rPr lang="zh-CN" alt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一、时间安排</a:t>
            </a:r>
          </a:p>
          <a:p>
            <a:pPr eaLnBrk="1" hangingPunct="1">
              <a:buFont typeface="Wingdings" pitchFamily="2" charset="2"/>
              <a:buNone/>
            </a:pPr>
            <a:r>
              <a:rPr lang="zh-CN" alt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 </a:t>
            </a:r>
            <a:r>
              <a:rPr lang="zh-CN" altLang="en-US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第九至十二周进行；第十三周总结。</a:t>
            </a:r>
            <a:endParaRPr lang="en-US" altLang="zh-CN" b="0" smtClean="0">
              <a:solidFill>
                <a:schemeClr val="tx1"/>
              </a:solidFill>
              <a:latin typeface="楷体_GB2312" pitchFamily="49" charset="-122"/>
              <a:ea typeface="楷体_GB2312" pitchFamily="49" charset="-122"/>
            </a:endParaRPr>
          </a:p>
          <a:p>
            <a:pPr eaLnBrk="1" hangingPunct="1"/>
            <a:endParaRPr lang="en-US" altLang="zh-CN" smtClean="0">
              <a:solidFill>
                <a:schemeClr val="tx1"/>
              </a:solidFill>
              <a:latin typeface="楷体_GB2312" pitchFamily="49" charset="-122"/>
              <a:ea typeface="楷体_GB2312" pitchFamily="49" charset="-122"/>
            </a:endParaRPr>
          </a:p>
          <a:p>
            <a:r>
              <a:rPr lang="zh-CN" alt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二、</a:t>
            </a:r>
            <a:r>
              <a:rPr lang="zh-CN" alt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检查重点</a:t>
            </a:r>
          </a:p>
          <a:p>
            <a:pPr>
              <a:buFont typeface="Wingdings" pitchFamily="2" charset="2"/>
              <a:buNone/>
            </a:pPr>
            <a:r>
              <a:rPr lang="en-US" altLang="zh-CN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 </a:t>
            </a:r>
            <a:r>
              <a:rPr lang="en-US" altLang="zh-CN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1.</a:t>
            </a:r>
            <a:r>
              <a:rPr lang="zh-CN" altLang="en-US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课堂教学状况。</a:t>
            </a:r>
          </a:p>
          <a:p>
            <a:pPr>
              <a:buFont typeface="Wingdings" pitchFamily="2" charset="2"/>
              <a:buNone/>
            </a:pPr>
            <a:r>
              <a:rPr lang="en-US" altLang="zh-CN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 2.</a:t>
            </a:r>
            <a:r>
              <a:rPr lang="zh-CN" altLang="en-US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配合本科教学综合改革试点工作的推进，检查试点专业所开设课程课后教学的教学形式、课时安排、教学内容、考核方式与教学效果。</a:t>
            </a:r>
            <a:endParaRPr lang="en-US" altLang="zh-CN" b="0" smtClean="0">
              <a:solidFill>
                <a:schemeClr val="tx1"/>
              </a:solidFill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zh-CN" alt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三、检查内容与方式 </a:t>
            </a:r>
          </a:p>
          <a:p>
            <a:pPr>
              <a:buFont typeface="Wingdings" pitchFamily="2" charset="2"/>
              <a:buNone/>
            </a:pPr>
            <a:r>
              <a:rPr lang="zh-CN" alt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 </a:t>
            </a:r>
          </a:p>
        </p:txBody>
      </p:sp>
      <p:sp>
        <p:nvSpPr>
          <p:cNvPr id="17410" name="标题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zh-CN" altLang="en-US" smtClean="0">
                <a:ea typeface="宋体" charset="-122"/>
              </a:rPr>
              <a:t>学校通知精神</a:t>
            </a:r>
          </a:p>
        </p:txBody>
      </p:sp>
      <p:sp>
        <p:nvSpPr>
          <p:cNvPr id="17411" name="Rectangle 6"/>
          <p:cNvSpPr>
            <a:spLocks noChangeArrowheads="1"/>
          </p:cNvSpPr>
          <p:nvPr/>
        </p:nvSpPr>
        <p:spPr bwMode="auto">
          <a:xfrm>
            <a:off x="1116013" y="2133600"/>
            <a:ext cx="32337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1">
              <a:schemeClr val="bg2"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r>
              <a:rPr lang="zh-CN" altLang="en-US" sz="2400">
                <a:ea typeface="楷体_GB2312" pitchFamily="49" charset="-122"/>
              </a:rPr>
              <a:t>（一）课堂教学检查</a:t>
            </a:r>
          </a:p>
        </p:txBody>
      </p:sp>
      <p:sp>
        <p:nvSpPr>
          <p:cNvPr id="17412" name="Rectangle 7"/>
          <p:cNvSpPr>
            <a:spLocks noChangeArrowheads="1"/>
          </p:cNvSpPr>
          <p:nvPr/>
        </p:nvSpPr>
        <p:spPr bwMode="auto">
          <a:xfrm>
            <a:off x="1116013" y="2781300"/>
            <a:ext cx="63515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1">
              <a:schemeClr val="bg2"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r>
              <a:rPr lang="zh-CN" altLang="en-US" sz="2400">
                <a:ea typeface="楷体_GB2312" pitchFamily="49" charset="-122"/>
              </a:rPr>
              <a:t>（二）</a:t>
            </a:r>
            <a:r>
              <a:rPr lang="en-US" altLang="zh-CN" sz="2400">
                <a:ea typeface="楷体_GB2312" pitchFamily="49" charset="-122"/>
              </a:rPr>
              <a:t>2012</a:t>
            </a:r>
            <a:r>
              <a:rPr lang="zh-CN" altLang="en-US" sz="2400">
                <a:ea typeface="楷体_GB2312" pitchFamily="49" charset="-122"/>
              </a:rPr>
              <a:t>级试点专业课堂与课后教学情况</a:t>
            </a:r>
          </a:p>
        </p:txBody>
      </p:sp>
      <p:sp>
        <p:nvSpPr>
          <p:cNvPr id="17413" name="Rectangle 8"/>
          <p:cNvSpPr>
            <a:spLocks noChangeArrowheads="1"/>
          </p:cNvSpPr>
          <p:nvPr/>
        </p:nvSpPr>
        <p:spPr bwMode="auto">
          <a:xfrm>
            <a:off x="1116013" y="3500438"/>
            <a:ext cx="26241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1">
              <a:schemeClr val="bg2"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r>
              <a:rPr lang="zh-CN" altLang="en-US" sz="2400">
                <a:ea typeface="楷体_GB2312" pitchFamily="49" charset="-122"/>
              </a:rPr>
              <a:t>（三）教学观摩</a:t>
            </a:r>
          </a:p>
        </p:txBody>
      </p:sp>
      <p:sp>
        <p:nvSpPr>
          <p:cNvPr id="17414" name="Rectangle 9"/>
          <p:cNvSpPr>
            <a:spLocks noChangeArrowheads="1"/>
          </p:cNvSpPr>
          <p:nvPr/>
        </p:nvSpPr>
        <p:spPr bwMode="auto">
          <a:xfrm>
            <a:off x="1116013" y="4149725"/>
            <a:ext cx="3168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1">
              <a:schemeClr val="bg2">
                <a:alpha val="50000"/>
              </a:schemeClr>
            </a:prstShdw>
          </a:effectLst>
        </p:spPr>
        <p:txBody>
          <a:bodyPr anchor="ctr">
            <a:spAutoFit/>
          </a:bodyPr>
          <a:lstStyle/>
          <a:p>
            <a:r>
              <a:rPr lang="zh-CN" altLang="en-US" sz="2400">
                <a:ea typeface="楷体_GB2312" pitchFamily="49" charset="-122"/>
              </a:rPr>
              <a:t>（四）常规检查</a:t>
            </a:r>
          </a:p>
        </p:txBody>
      </p:sp>
      <p:sp>
        <p:nvSpPr>
          <p:cNvPr id="17415" name="Rectangle 10"/>
          <p:cNvSpPr>
            <a:spLocks noChangeArrowheads="1"/>
          </p:cNvSpPr>
          <p:nvPr/>
        </p:nvSpPr>
        <p:spPr bwMode="auto">
          <a:xfrm>
            <a:off x="1116013" y="4868863"/>
            <a:ext cx="30130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1">
              <a:schemeClr val="bg2"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r>
              <a:rPr lang="zh-CN" altLang="en-US" sz="2400">
                <a:ea typeface="楷体_GB2312" pitchFamily="49" charset="-122"/>
              </a:rPr>
              <a:t>（五）召开座谈会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850" y="1609725"/>
            <a:ext cx="8229600" cy="524827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zh-CN" alt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四、检查要求 </a:t>
            </a:r>
          </a:p>
          <a:p>
            <a:pPr>
              <a:buFont typeface="Wingdings" pitchFamily="2" charset="2"/>
              <a:buNone/>
            </a:pPr>
            <a:r>
              <a:rPr lang="zh-CN" alt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 </a:t>
            </a:r>
          </a:p>
        </p:txBody>
      </p:sp>
      <p:sp>
        <p:nvSpPr>
          <p:cNvPr id="18434" name="标题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zh-CN" altLang="en-US" smtClean="0">
                <a:ea typeface="宋体" charset="-122"/>
              </a:rPr>
              <a:t>学校通知精神</a:t>
            </a:r>
          </a:p>
        </p:txBody>
      </p:sp>
      <p:sp>
        <p:nvSpPr>
          <p:cNvPr id="18435" name="Rectangle 5"/>
          <p:cNvSpPr>
            <a:spLocks noChangeArrowheads="1"/>
          </p:cNvSpPr>
          <p:nvPr/>
        </p:nvSpPr>
        <p:spPr bwMode="auto">
          <a:xfrm>
            <a:off x="755650" y="2251075"/>
            <a:ext cx="7993063" cy="282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1">
              <a:schemeClr val="bg2">
                <a:alpha val="50000"/>
              </a:schemeClr>
            </a:prstShdw>
          </a:effectLst>
        </p:spPr>
        <p:txBody>
          <a:bodyPr anchor="ctr">
            <a:spAutoFit/>
          </a:bodyPr>
          <a:lstStyle/>
          <a:p>
            <a:pPr indent="304800">
              <a:lnSpc>
                <a:spcPct val="160000"/>
              </a:lnSpc>
            </a:pPr>
            <a:r>
              <a:rPr lang="en-US" altLang="zh-CN" sz="2800">
                <a:latin typeface="楷体_GB2312" pitchFamily="49" charset="-122"/>
                <a:ea typeface="楷体_GB2312" pitchFamily="49" charset="-122"/>
              </a:rPr>
              <a:t>1.</a:t>
            </a:r>
            <a:r>
              <a:rPr lang="zh-CN" altLang="en-US" sz="2800">
                <a:latin typeface="楷体_GB2312" pitchFamily="49" charset="-122"/>
                <a:ea typeface="楷体_GB2312" pitchFamily="49" charset="-122"/>
              </a:rPr>
              <a:t>各教学单位党、政领导亲自组织，采取切实有效措施，保证期中教学检查顺利完成。</a:t>
            </a:r>
          </a:p>
          <a:p>
            <a:pPr indent="304800">
              <a:lnSpc>
                <a:spcPct val="160000"/>
              </a:lnSpc>
            </a:pPr>
            <a:r>
              <a:rPr lang="en-US" altLang="zh-CN" sz="2800">
                <a:latin typeface="楷体_GB2312" pitchFamily="49" charset="-122"/>
                <a:ea typeface="楷体_GB2312" pitchFamily="49" charset="-122"/>
              </a:rPr>
              <a:t>2.</a:t>
            </a:r>
            <a:r>
              <a:rPr lang="zh-CN" altLang="en-US" sz="2800">
                <a:latin typeface="楷体_GB2312" pitchFamily="49" charset="-122"/>
                <a:ea typeface="楷体_GB2312" pitchFamily="49" charset="-122"/>
              </a:rPr>
              <a:t>期中教学检查总结要有数据材料支撑，意见要具体，整改方案要明确。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zh-CN" altLang="en-US" sz="2800" smtClean="0">
                <a:ea typeface="宋体" charset="-122"/>
              </a:rPr>
              <a:t>经济学院期中教学检查安排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850" y="1268413"/>
            <a:ext cx="8229600" cy="5248275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zh-CN" altLang="en-US" sz="200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一、期中教学检查领导小组</a:t>
            </a:r>
          </a:p>
          <a:p>
            <a:pPr>
              <a:lnSpc>
                <a:spcPct val="170000"/>
              </a:lnSpc>
              <a:buFont typeface="Wingdings" pitchFamily="2" charset="2"/>
              <a:buNone/>
            </a:pPr>
            <a:r>
              <a:rPr lang="zh-CN" altLang="en-US" sz="20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组  长：李宝仁 周莉</a:t>
            </a:r>
          </a:p>
          <a:p>
            <a:pPr>
              <a:lnSpc>
                <a:spcPct val="170000"/>
              </a:lnSpc>
              <a:buFont typeface="Wingdings" pitchFamily="2" charset="2"/>
              <a:buNone/>
            </a:pPr>
            <a:r>
              <a:rPr lang="zh-CN" altLang="en-US" sz="20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副组长：李书友 马韬光</a:t>
            </a:r>
          </a:p>
          <a:p>
            <a:pPr>
              <a:lnSpc>
                <a:spcPct val="170000"/>
              </a:lnSpc>
              <a:buFont typeface="Wingdings" pitchFamily="2" charset="2"/>
              <a:buNone/>
            </a:pPr>
            <a:r>
              <a:rPr lang="zh-CN" altLang="en-US" sz="20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成  员：周清杰 罗玉波 吴强 赵峰 李飞 徐徐 </a:t>
            </a:r>
          </a:p>
          <a:p>
            <a:pPr>
              <a:lnSpc>
                <a:spcPct val="170000"/>
              </a:lnSpc>
              <a:buFont typeface="Wingdings" pitchFamily="2" charset="2"/>
              <a:buNone/>
            </a:pPr>
            <a:r>
              <a:rPr lang="zh-CN" altLang="en-US" sz="20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      郑兰平 龚晓菊 陶翠云 单紫薇</a:t>
            </a:r>
          </a:p>
          <a:p>
            <a:pPr>
              <a:lnSpc>
                <a:spcPct val="170000"/>
              </a:lnSpc>
              <a:buFont typeface="Wingdings" pitchFamily="2" charset="2"/>
              <a:buNone/>
            </a:pPr>
            <a:r>
              <a:rPr lang="zh-CN" altLang="en-US" sz="200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二、总体要求</a:t>
            </a:r>
          </a:p>
          <a:p>
            <a:pPr>
              <a:lnSpc>
                <a:spcPct val="170000"/>
              </a:lnSpc>
              <a:buFont typeface="Wingdings" pitchFamily="2" charset="2"/>
              <a:buNone/>
            </a:pPr>
            <a:r>
              <a:rPr lang="zh-CN" altLang="en-US" sz="20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 各教研室根据学校和学院的计划，安排落实期中教学检查各项工作。做到工作有记录、有成效、有总结。</a:t>
            </a:r>
            <a:r>
              <a:rPr lang="en-US" altLang="zh-CN" sz="20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11</a:t>
            </a:r>
            <a:r>
              <a:rPr lang="zh-CN" altLang="en-US" sz="20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月</a:t>
            </a:r>
            <a:r>
              <a:rPr lang="en-US" altLang="zh-CN" sz="20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22</a:t>
            </a:r>
            <a:r>
              <a:rPr lang="zh-CN" altLang="en-US" sz="20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日前将期中教学检查总结电子版发陶翠云老师邮箱。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zh-CN" altLang="en-US" sz="2000" smtClean="0">
              <a:ea typeface="宋体" charset="-122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zh-CN" altLang="en-US" sz="200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三、计划安排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zh-CN" altLang="en-US" sz="20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（一）课堂教学检查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0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 1</a:t>
            </a:r>
            <a:r>
              <a:rPr lang="zh-CN" altLang="en-US" sz="20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、院班子成员听课</a:t>
            </a:r>
            <a:br>
              <a:rPr lang="zh-CN" altLang="en-US" sz="20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</a:br>
            <a:r>
              <a:rPr lang="zh-CN" altLang="en-US" sz="20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负责人：李宝仁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zh-CN" altLang="en-US" sz="20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   要求：每人至少听</a:t>
            </a:r>
            <a:r>
              <a:rPr lang="en-US" altLang="zh-CN" sz="20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3</a:t>
            </a:r>
            <a:r>
              <a:rPr lang="zh-CN" altLang="en-US" sz="20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次课，做好听课笔记，填写听课表，课后与任课教师交流。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0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 2</a:t>
            </a:r>
            <a:r>
              <a:rPr lang="zh-CN" altLang="en-US" sz="20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、研室教师相互听课和跨教研室听课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zh-CN" altLang="en-US" sz="20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  负责人：教研室专业建设主任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zh-CN" altLang="en-US" sz="20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  要求：每人至少听</a:t>
            </a:r>
            <a:r>
              <a:rPr lang="en-US" altLang="zh-CN" sz="20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1</a:t>
            </a:r>
            <a:r>
              <a:rPr lang="zh-CN" altLang="en-US" sz="20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次课，做好听课笔记，填写听课表，课后与任课教师交流。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20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 3</a:t>
            </a:r>
            <a:r>
              <a:rPr lang="zh-CN" altLang="en-US" sz="20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、班主任、辅导员听课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zh-CN" altLang="en-US" sz="20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  负责人：马韬光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zh-CN" altLang="en-US" sz="20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  要求：每人至少听</a:t>
            </a:r>
            <a:r>
              <a:rPr lang="en-US" altLang="zh-CN" sz="20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2</a:t>
            </a:r>
            <a:r>
              <a:rPr lang="zh-CN" altLang="en-US" sz="20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次课，做好听课笔记，填写听课表，课后与任课教师交流，并就所发现的问题对学生提出要求。</a:t>
            </a:r>
          </a:p>
        </p:txBody>
      </p:sp>
      <p:sp>
        <p:nvSpPr>
          <p:cNvPr id="20482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zh-CN" altLang="en-US" sz="2800" smtClean="0">
                <a:ea typeface="宋体" charset="-122"/>
              </a:rPr>
              <a:t>经济学院期中教学检查安排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zh-CN" alt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（二）金融工程试点专业课堂与课后教学情况</a:t>
            </a:r>
          </a:p>
          <a:p>
            <a:pPr>
              <a:buFont typeface="Wingdings" pitchFamily="2" charset="2"/>
              <a:buNone/>
            </a:pPr>
            <a:r>
              <a:rPr lang="zh-CN" altLang="en-US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</a:t>
            </a:r>
          </a:p>
          <a:p>
            <a:pPr>
              <a:buFont typeface="Wingdings" pitchFamily="2" charset="2"/>
              <a:buNone/>
            </a:pPr>
            <a:r>
              <a:rPr lang="zh-CN" altLang="en-US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负责人：李飞</a:t>
            </a:r>
          </a:p>
          <a:p>
            <a:pPr>
              <a:buFont typeface="Wingdings" pitchFamily="2" charset="2"/>
              <a:buNone/>
            </a:pPr>
            <a:r>
              <a:rPr lang="zh-CN" altLang="en-US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检查重点：</a:t>
            </a:r>
          </a:p>
          <a:p>
            <a:pPr>
              <a:buFont typeface="Wingdings" pitchFamily="2" charset="2"/>
              <a:buNone/>
            </a:pPr>
            <a:r>
              <a:rPr lang="en-US" altLang="zh-CN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1</a:t>
            </a:r>
            <a:r>
              <a:rPr lang="zh-CN" altLang="en-US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、培养方案执行情况；</a:t>
            </a:r>
          </a:p>
          <a:p>
            <a:pPr>
              <a:buFont typeface="Wingdings" pitchFamily="2" charset="2"/>
              <a:buNone/>
            </a:pPr>
            <a:r>
              <a:rPr lang="en-US" altLang="zh-CN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2</a:t>
            </a:r>
            <a:r>
              <a:rPr lang="zh-CN" altLang="en-US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、教学形式、内容的改革与变化情况；</a:t>
            </a:r>
          </a:p>
          <a:p>
            <a:pPr>
              <a:buFont typeface="Wingdings" pitchFamily="2" charset="2"/>
              <a:buNone/>
            </a:pPr>
            <a:r>
              <a:rPr lang="en-US" altLang="zh-CN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3</a:t>
            </a:r>
            <a:r>
              <a:rPr lang="zh-CN" altLang="en-US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、课后教学的落实情况；</a:t>
            </a:r>
          </a:p>
          <a:p>
            <a:pPr>
              <a:buFont typeface="Wingdings" pitchFamily="2" charset="2"/>
              <a:buNone/>
            </a:pPr>
            <a:r>
              <a:rPr lang="en-US" altLang="zh-CN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4</a:t>
            </a:r>
            <a:r>
              <a:rPr lang="zh-CN" altLang="en-US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、教学效果基本评价。</a:t>
            </a:r>
          </a:p>
          <a:p>
            <a:pPr>
              <a:buFont typeface="Wingdings" pitchFamily="2" charset="2"/>
              <a:buNone/>
            </a:pPr>
            <a:endParaRPr lang="zh-CN" altLang="en-US" b="0" smtClean="0">
              <a:solidFill>
                <a:schemeClr val="tx1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1506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zh-CN" altLang="en-US" sz="2800" smtClean="0">
                <a:ea typeface="宋体" charset="-122"/>
              </a:rPr>
              <a:t>经济学院期中教学检查安排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zh-CN" alt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（三）教学观摩</a:t>
            </a:r>
          </a:p>
          <a:p>
            <a:pPr>
              <a:buFont typeface="Wingdings" pitchFamily="2" charset="2"/>
              <a:buNone/>
            </a:pPr>
            <a:r>
              <a:rPr lang="en-US" altLang="zh-CN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 1</a:t>
            </a:r>
            <a:r>
              <a:rPr lang="zh-CN" altLang="en-US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、青年教师教学基本功比赛</a:t>
            </a:r>
          </a:p>
          <a:p>
            <a:pPr>
              <a:buFont typeface="Wingdings" pitchFamily="2" charset="2"/>
              <a:buNone/>
            </a:pPr>
            <a:r>
              <a:rPr lang="zh-CN" altLang="en-US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 负责人：马韬光 李书友</a:t>
            </a:r>
          </a:p>
          <a:p>
            <a:pPr>
              <a:buFont typeface="Wingdings" pitchFamily="2" charset="2"/>
              <a:buNone/>
            </a:pPr>
            <a:r>
              <a:rPr lang="zh-CN" altLang="en-US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 要求：按照学校要求，实施学院已制定的计划。</a:t>
            </a:r>
          </a:p>
          <a:p>
            <a:pPr>
              <a:buFont typeface="Wingdings" pitchFamily="2" charset="2"/>
              <a:buNone/>
            </a:pPr>
            <a:r>
              <a:rPr lang="en-US" altLang="zh-CN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 2</a:t>
            </a:r>
            <a:r>
              <a:rPr lang="zh-CN" altLang="en-US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、教研室活动</a:t>
            </a:r>
          </a:p>
          <a:p>
            <a:pPr>
              <a:buFont typeface="Wingdings" pitchFamily="2" charset="2"/>
              <a:buNone/>
            </a:pPr>
            <a:r>
              <a:rPr lang="zh-CN" altLang="en-US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 负责人：各教研室主任</a:t>
            </a:r>
          </a:p>
          <a:p>
            <a:pPr>
              <a:buFont typeface="Wingdings" pitchFamily="2" charset="2"/>
              <a:buNone/>
            </a:pPr>
            <a:r>
              <a:rPr lang="zh-CN" altLang="en-US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 要求：组织教师开展教学理念、教学内容、教学   方法的交流，并对发现的问题提出解决方案或建议。提倡各系（教研室）聘请校外名师示范教学或开展关于教学改革相关内容的讲座。</a:t>
            </a:r>
          </a:p>
          <a:p>
            <a:pPr>
              <a:buFont typeface="Wingdings" pitchFamily="2" charset="2"/>
              <a:buNone/>
            </a:pPr>
            <a:endParaRPr lang="zh-CN" altLang="en-US" smtClean="0">
              <a:solidFill>
                <a:schemeClr val="tx1"/>
              </a:solidFill>
              <a:ea typeface="宋体" charset="-122"/>
            </a:endParaRPr>
          </a:p>
        </p:txBody>
      </p:sp>
      <p:sp>
        <p:nvSpPr>
          <p:cNvPr id="22530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zh-CN" altLang="en-US" sz="2800" smtClean="0">
                <a:ea typeface="宋体" charset="-122"/>
              </a:rPr>
              <a:t>经济学院期中教学检查安排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zh-CN" alt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（四）常规检查</a:t>
            </a: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zh-CN" altLang="en-US" sz="20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 </a:t>
            </a:r>
            <a:r>
              <a:rPr lang="zh-CN" altLang="en-US" sz="24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负责人：李书友</a:t>
            </a: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zh-CN" altLang="en-US" sz="24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 检查重点：</a:t>
            </a: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en-US" altLang="zh-CN" sz="24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 1</a:t>
            </a:r>
            <a:r>
              <a:rPr lang="zh-CN" altLang="en-US" sz="24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、学生考勤：自本周起至</a:t>
            </a:r>
            <a:r>
              <a:rPr lang="en-US" altLang="zh-CN" sz="24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11</a:t>
            </a:r>
            <a:r>
              <a:rPr lang="zh-CN" altLang="en-US" sz="24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月</a:t>
            </a:r>
            <a:r>
              <a:rPr lang="en-US" altLang="zh-CN" sz="24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22</a:t>
            </a:r>
            <a:r>
              <a:rPr lang="zh-CN" altLang="en-US" sz="24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日，全部任课教师上课时记录学生出勤情况。要求对正常出勤、迟到、旷课、请假等情况记录清楚。教务办公室回收考勤表，并进行汇总分析。</a:t>
            </a: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en-US" altLang="zh-CN" sz="24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 2</a:t>
            </a:r>
            <a:r>
              <a:rPr lang="zh-CN" altLang="en-US" sz="24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、期中考试及平常测验：各任课教师根据课程特点和教学计划执行情况，安排期中考试或平常测验，教务办公室进行统计。</a:t>
            </a:r>
          </a:p>
          <a:p>
            <a:pPr>
              <a:lnSpc>
                <a:spcPct val="115000"/>
              </a:lnSpc>
              <a:buFont typeface="Wingdings" pitchFamily="2" charset="2"/>
              <a:buNone/>
            </a:pPr>
            <a:r>
              <a:rPr lang="en-US" altLang="zh-CN" sz="24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 3</a:t>
            </a:r>
            <a:r>
              <a:rPr lang="zh-CN" altLang="en-US" sz="24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、</a:t>
            </a:r>
            <a:r>
              <a:rPr lang="en-US" altLang="zh-CN" sz="24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09</a:t>
            </a:r>
            <a:r>
              <a:rPr lang="zh-CN" altLang="en-US" sz="24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级本科生毕业实习和毕业论文开题工作。</a:t>
            </a:r>
          </a:p>
        </p:txBody>
      </p:sp>
      <p:sp>
        <p:nvSpPr>
          <p:cNvPr id="23554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zh-CN" altLang="en-US" sz="2800" smtClean="0">
                <a:ea typeface="宋体" charset="-122"/>
              </a:rPr>
              <a:t>经济学院期中教学检查安排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zh-CN" altLang="en-US" sz="240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（五）召开座谈会</a:t>
            </a:r>
            <a:r>
              <a:rPr lang="zh-CN" altLang="en-US" sz="24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</a:t>
            </a:r>
          </a:p>
          <a:p>
            <a:pPr>
              <a:buFont typeface="Wingdings" pitchFamily="2" charset="2"/>
              <a:buNone/>
            </a:pPr>
            <a:r>
              <a:rPr lang="zh-CN" altLang="en-US" sz="24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 负责人：李书友 马韬光</a:t>
            </a:r>
          </a:p>
          <a:p>
            <a:pPr>
              <a:buFont typeface="Wingdings" pitchFamily="2" charset="2"/>
              <a:buNone/>
            </a:pPr>
            <a:r>
              <a:rPr lang="en-US" altLang="zh-CN" sz="24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 1</a:t>
            </a:r>
            <a:r>
              <a:rPr lang="zh-CN" altLang="en-US" sz="24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、学生座谈会（一）</a:t>
            </a:r>
          </a:p>
          <a:p>
            <a:pPr>
              <a:buFont typeface="Wingdings" pitchFamily="2" charset="2"/>
              <a:buNone/>
            </a:pPr>
            <a:r>
              <a:rPr lang="zh-CN" altLang="en-US" sz="24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 时间：</a:t>
            </a:r>
            <a:r>
              <a:rPr lang="en-US" altLang="zh-CN" sz="24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11</a:t>
            </a:r>
            <a:r>
              <a:rPr lang="zh-CN" altLang="en-US" sz="24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月</a:t>
            </a:r>
            <a:r>
              <a:rPr lang="en-US" altLang="zh-CN" sz="24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5</a:t>
            </a:r>
            <a:r>
              <a:rPr lang="zh-CN" altLang="en-US" sz="24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日上午 （暂定）</a:t>
            </a:r>
          </a:p>
          <a:p>
            <a:pPr>
              <a:buFont typeface="Wingdings" pitchFamily="2" charset="2"/>
              <a:buNone/>
            </a:pPr>
            <a:r>
              <a:rPr lang="zh-CN" altLang="en-US" sz="24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 参加人：学生代表、院领导、相关教研室负责人、相关班主任、辅导员、教务办公室老师。</a:t>
            </a:r>
          </a:p>
          <a:p>
            <a:pPr>
              <a:buFont typeface="Wingdings" pitchFamily="2" charset="2"/>
              <a:buNone/>
            </a:pPr>
            <a:r>
              <a:rPr lang="en-US" altLang="zh-CN" sz="24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 2</a:t>
            </a:r>
            <a:r>
              <a:rPr lang="zh-CN" altLang="en-US" sz="24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、学生座谈会（二）</a:t>
            </a:r>
          </a:p>
          <a:p>
            <a:pPr>
              <a:buFont typeface="Wingdings" pitchFamily="2" charset="2"/>
              <a:buNone/>
            </a:pPr>
            <a:r>
              <a:rPr lang="zh-CN" altLang="en-US" sz="24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 时间：</a:t>
            </a:r>
            <a:r>
              <a:rPr lang="en-US" altLang="zh-CN" sz="24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11</a:t>
            </a:r>
            <a:r>
              <a:rPr lang="zh-CN" altLang="en-US" sz="24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月</a:t>
            </a:r>
            <a:r>
              <a:rPr lang="en-US" altLang="zh-CN" sz="24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5</a:t>
            </a:r>
            <a:r>
              <a:rPr lang="zh-CN" altLang="en-US" sz="24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日下午 （暂定）</a:t>
            </a:r>
          </a:p>
          <a:p>
            <a:pPr>
              <a:buFont typeface="Wingdings" pitchFamily="2" charset="2"/>
              <a:buNone/>
            </a:pPr>
            <a:r>
              <a:rPr lang="zh-CN" altLang="en-US" sz="2400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 参加人：学生代表、院领导、相关教研室负责人、相关班主任、辅导员、教务办公室老师。</a:t>
            </a:r>
          </a:p>
          <a:p>
            <a:pPr>
              <a:buFont typeface="Wingdings" pitchFamily="2" charset="2"/>
              <a:buNone/>
            </a:pPr>
            <a:endParaRPr lang="zh-CN" altLang="en-US" sz="2400" b="0" smtClean="0">
              <a:solidFill>
                <a:schemeClr val="tx1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4578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zh-CN" altLang="en-US" sz="2800" smtClean="0">
                <a:ea typeface="宋体" charset="-122"/>
              </a:rPr>
              <a:t>经济学院期中教学检查安排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altLang="zh-CN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3</a:t>
            </a:r>
            <a:r>
              <a:rPr lang="zh-CN" altLang="en-US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、学生座谈会（三）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zh-CN" altLang="en-US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 时间：</a:t>
            </a:r>
            <a:r>
              <a:rPr lang="en-US" altLang="zh-CN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11</a:t>
            </a:r>
            <a:r>
              <a:rPr lang="zh-CN" altLang="en-US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月</a:t>
            </a:r>
            <a:r>
              <a:rPr lang="en-US" altLang="zh-CN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13</a:t>
            </a:r>
            <a:r>
              <a:rPr lang="zh-CN" altLang="en-US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日下午 （暂定）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zh-CN" altLang="en-US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 参加人：金融工程班学生、院领导、金融工程教研室教师、班主任、辅导员、教务办公室老师。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en-US" altLang="zh-CN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4</a:t>
            </a:r>
            <a:r>
              <a:rPr lang="zh-CN" altLang="en-US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、专业导读座谈会</a:t>
            </a:r>
          </a:p>
          <a:p>
            <a:pPr>
              <a:lnSpc>
                <a:spcPct val="150000"/>
              </a:lnSpc>
              <a:buFont typeface="Wingdings" pitchFamily="2" charset="2"/>
              <a:buNone/>
            </a:pPr>
            <a:r>
              <a:rPr lang="zh-CN" altLang="en-US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 具体由各教研室组织召开。</a:t>
            </a:r>
          </a:p>
        </p:txBody>
      </p:sp>
      <p:sp>
        <p:nvSpPr>
          <p:cNvPr id="25602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zh-CN" altLang="en-US" sz="2800" smtClean="0">
                <a:ea typeface="宋体" charset="-122"/>
              </a:rPr>
              <a:t>经济学院期中教学检查安排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155000"/>
              </a:lnSpc>
              <a:buFont typeface="Wingdings" pitchFamily="2" charset="2"/>
              <a:buNone/>
            </a:pPr>
            <a:r>
              <a:rPr lang="zh-CN" altLang="en-US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（六）检查总结</a:t>
            </a:r>
          </a:p>
          <a:p>
            <a:pPr>
              <a:lnSpc>
                <a:spcPct val="155000"/>
              </a:lnSpc>
              <a:buFont typeface="Wingdings" pitchFamily="2" charset="2"/>
              <a:buNone/>
            </a:pPr>
            <a:r>
              <a:rPr lang="zh-CN" altLang="en-US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 负责人：李宝仁</a:t>
            </a:r>
          </a:p>
          <a:p>
            <a:pPr>
              <a:lnSpc>
                <a:spcPct val="155000"/>
              </a:lnSpc>
              <a:buFont typeface="Wingdings" pitchFamily="2" charset="2"/>
              <a:buNone/>
            </a:pPr>
            <a:r>
              <a:rPr lang="zh-CN" altLang="en-US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   计划安排：</a:t>
            </a:r>
            <a:r>
              <a:rPr lang="en-US" altLang="zh-CN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11</a:t>
            </a:r>
            <a:r>
              <a:rPr lang="zh-CN" altLang="en-US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月</a:t>
            </a:r>
            <a:r>
              <a:rPr lang="en-US" altLang="zh-CN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23</a:t>
            </a:r>
            <a:r>
              <a:rPr lang="zh-CN" altLang="en-US" b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日下午学院召开期中教学检查  总结会，期中教学检查领导小组成员参加。各教研室进行总结交流。</a:t>
            </a:r>
          </a:p>
        </p:txBody>
      </p:sp>
      <p:sp>
        <p:nvSpPr>
          <p:cNvPr id="26626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zh-CN" altLang="en-US" sz="2800" smtClean="0">
                <a:ea typeface="宋体" charset="-122"/>
              </a:rPr>
              <a:t>经济学院期中教学检查安排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Picture 2" descr="D:\Documents and Settings\Administrator.BTBU-Z666ZLLUCF\桌面\2012\{A341AA5F-D743-A3F3-0D5A-4F2DA03EAA2A}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87413"/>
            <a:ext cx="9144000" cy="597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db2004123l">
  <a:themeElements>
    <a:clrScheme name="聚合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samp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gradFill rotWithShape="1">
          <a:gsLst>
            <a:gs pos="0">
              <a:schemeClr val="folHlink">
                <a:gamma/>
                <a:shade val="46275"/>
                <a:invGamma/>
              </a:schemeClr>
            </a:gs>
            <a:gs pos="50000">
              <a:schemeClr val="folHlink"/>
            </a:gs>
            <a:gs pos="100000">
              <a:schemeClr val="folHlink">
                <a:gamma/>
                <a:shade val="46275"/>
                <a:invGamma/>
              </a:schemeClr>
            </a:gs>
          </a:gsLst>
          <a:lin ang="5400000" scaled="1"/>
        </a:gradFill>
        <a:ln w="9525">
          <a:noFill/>
          <a:round/>
          <a:headEnd/>
          <a:tailEnd/>
        </a:ln>
        <a:effectLst/>
      </a:spPr>
      <a:bodyPr wrap="none" anchor="ctr"/>
      <a:lstStyle>
        <a:defPPr>
          <a:defRPr/>
        </a:defPPr>
      </a:lstStyle>
    </a:spDef>
  </a:objectDefaults>
  <a:extraClrSchemeLst>
    <a:extraClrScheme>
      <a:clrScheme name="sample 1">
        <a:dk1>
          <a:srgbClr val="000000"/>
        </a:dk1>
        <a:lt1>
          <a:srgbClr val="FFFFFF"/>
        </a:lt1>
        <a:dk2>
          <a:srgbClr val="1640B6"/>
        </a:dk2>
        <a:lt2>
          <a:srgbClr val="B2B2B2"/>
        </a:lt2>
        <a:accent1>
          <a:srgbClr val="48BDEC"/>
        </a:accent1>
        <a:accent2>
          <a:srgbClr val="E68402"/>
        </a:accent2>
        <a:accent3>
          <a:srgbClr val="FFFFFF"/>
        </a:accent3>
        <a:accent4>
          <a:srgbClr val="000000"/>
        </a:accent4>
        <a:accent5>
          <a:srgbClr val="B1DBF4"/>
        </a:accent5>
        <a:accent6>
          <a:srgbClr val="D07702"/>
        </a:accent6>
        <a:hlink>
          <a:srgbClr val="339966"/>
        </a:hlink>
        <a:folHlink>
          <a:srgbClr val="7E88E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19426B"/>
        </a:dk1>
        <a:lt1>
          <a:srgbClr val="FFFFFF"/>
        </a:lt1>
        <a:dk2>
          <a:srgbClr val="008080"/>
        </a:dk2>
        <a:lt2>
          <a:srgbClr val="B2B2B2"/>
        </a:lt2>
        <a:accent1>
          <a:srgbClr val="35C9C2"/>
        </a:accent1>
        <a:accent2>
          <a:srgbClr val="398AC7"/>
        </a:accent2>
        <a:accent3>
          <a:srgbClr val="FFFFFF"/>
        </a:accent3>
        <a:accent4>
          <a:srgbClr val="14375A"/>
        </a:accent4>
        <a:accent5>
          <a:srgbClr val="AEE1DD"/>
        </a:accent5>
        <a:accent6>
          <a:srgbClr val="337DB4"/>
        </a:accent6>
        <a:hlink>
          <a:srgbClr val="8BBC00"/>
        </a:hlink>
        <a:folHlink>
          <a:srgbClr val="6D50C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25095D"/>
        </a:dk1>
        <a:lt1>
          <a:srgbClr val="FFFFFF"/>
        </a:lt1>
        <a:dk2>
          <a:srgbClr val="235752"/>
        </a:dk2>
        <a:lt2>
          <a:srgbClr val="B2B2B2"/>
        </a:lt2>
        <a:accent1>
          <a:srgbClr val="DAAF34"/>
        </a:accent1>
        <a:accent2>
          <a:srgbClr val="6F9A3C"/>
        </a:accent2>
        <a:accent3>
          <a:srgbClr val="FFFFFF"/>
        </a:accent3>
        <a:accent4>
          <a:srgbClr val="1E064E"/>
        </a:accent4>
        <a:accent5>
          <a:srgbClr val="EAD4AE"/>
        </a:accent5>
        <a:accent6>
          <a:srgbClr val="648B35"/>
        </a:accent6>
        <a:hlink>
          <a:srgbClr val="8DAED9"/>
        </a:hlink>
        <a:folHlink>
          <a:srgbClr val="A8CB7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cdb2004123l</Template>
  <TotalTime>5206</TotalTime>
  <Words>1220</Words>
  <Application>Microsoft PowerPoint</Application>
  <PresentationFormat>On-screen Show (4:3)</PresentationFormat>
  <Paragraphs>86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演示文稿设计模板</vt:lpstr>
      </vt:variant>
      <vt:variant>
        <vt:i4>13</vt:i4>
      </vt:variant>
      <vt:variant>
        <vt:lpstr>幻灯片标题</vt:lpstr>
      </vt:variant>
      <vt:variant>
        <vt:i4>13</vt:i4>
      </vt:variant>
    </vt:vector>
  </HeadingPairs>
  <TitlesOfParts>
    <vt:vector size="33" baseType="lpstr">
      <vt:lpstr>Arial</vt:lpstr>
      <vt:lpstr>宋体</vt:lpstr>
      <vt:lpstr>Verdana</vt:lpstr>
      <vt:lpstr>Wingdings</vt:lpstr>
      <vt:lpstr>Calibri</vt:lpstr>
      <vt:lpstr>黑体</vt:lpstr>
      <vt:lpstr>楷体_GB2312</vt:lpstr>
      <vt:lpstr>cdb2004123l</vt:lpstr>
      <vt:lpstr>cdb2004123l</vt:lpstr>
      <vt:lpstr>cdb2004123l</vt:lpstr>
      <vt:lpstr>cdb2004123l</vt:lpstr>
      <vt:lpstr>cdb2004123l</vt:lpstr>
      <vt:lpstr>cdb2004123l</vt:lpstr>
      <vt:lpstr>cdb2004123l</vt:lpstr>
      <vt:lpstr>cdb2004123l</vt:lpstr>
      <vt:lpstr>cdb2004123l</vt:lpstr>
      <vt:lpstr>cdb2004123l</vt:lpstr>
      <vt:lpstr>cdb2004123l</vt:lpstr>
      <vt:lpstr>cdb2004123l</vt:lpstr>
      <vt:lpstr>cdb2004123l</vt:lpstr>
      <vt:lpstr>幻灯片 1</vt:lpstr>
      <vt:lpstr>学校通知精神</vt:lpstr>
      <vt:lpstr>学校通知精神</vt:lpstr>
      <vt:lpstr>学校通知精神</vt:lpstr>
      <vt:lpstr>经济学院期中教学检查安排</vt:lpstr>
      <vt:lpstr>经济学院期中教学检查安排</vt:lpstr>
      <vt:lpstr>经济学院期中教学检查安排</vt:lpstr>
      <vt:lpstr>经济学院期中教学检查安排</vt:lpstr>
      <vt:lpstr>经济学院期中教学检查安排</vt:lpstr>
      <vt:lpstr>经济学院期中教学检查安排</vt:lpstr>
      <vt:lpstr>经济学院期中教学检查安排</vt:lpstr>
      <vt:lpstr>经济学院期中教学检查安排</vt:lpstr>
      <vt:lpstr>幻灯片 13</vt:lpstr>
    </vt:vector>
  </TitlesOfParts>
  <Company>Chinese ORG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孙壮</dc:creator>
  <cp:lastModifiedBy>Lenovo User</cp:lastModifiedBy>
  <cp:revision>603</cp:revision>
  <dcterms:created xsi:type="dcterms:W3CDTF">2011-11-14T12:46:11Z</dcterms:created>
  <dcterms:modified xsi:type="dcterms:W3CDTF">2012-10-31T04:38:35Z</dcterms:modified>
</cp:coreProperties>
</file>